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300" r:id="rId15"/>
    <p:sldId id="301" r:id="rId16"/>
    <p:sldId id="302" r:id="rId17"/>
    <p:sldId id="303" r:id="rId18"/>
    <p:sldId id="304" r:id="rId19"/>
    <p:sldId id="305" r:id="rId20"/>
    <p:sldId id="271" r:id="rId21"/>
    <p:sldId id="308" r:id="rId22"/>
    <p:sldId id="309" r:id="rId23"/>
    <p:sldId id="328" r:id="rId24"/>
    <p:sldId id="329" r:id="rId25"/>
    <p:sldId id="331" r:id="rId26"/>
    <p:sldId id="332" r:id="rId27"/>
    <p:sldId id="333" r:id="rId28"/>
    <p:sldId id="334" r:id="rId29"/>
    <p:sldId id="291" r:id="rId30"/>
    <p:sldId id="321" r:id="rId31"/>
    <p:sldId id="322" r:id="rId32"/>
    <p:sldId id="326" r:id="rId33"/>
    <p:sldId id="327" r:id="rId34"/>
    <p:sldId id="311" r:id="rId35"/>
    <p:sldId id="313" r:id="rId36"/>
    <p:sldId id="320" r:id="rId37"/>
    <p:sldId id="314" r:id="rId38"/>
    <p:sldId id="315" r:id="rId39"/>
    <p:sldId id="316" r:id="rId40"/>
    <p:sldId id="317" r:id="rId41"/>
    <p:sldId id="318" r:id="rId42"/>
    <p:sldId id="319" r:id="rId43"/>
    <p:sldId id="312" r:id="rId44"/>
    <p:sldId id="310" r:id="rId45"/>
    <p:sldId id="299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1166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72F03-7D85-41F2-8022-BB26885934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D3F109-25E3-40B6-8D26-2598F6F139C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6579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102089E4-E80A-B3BE-5CC5-67FFC9B4D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7F64F24A-BF7C-2228-06E3-15D1880B9E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C5D380E8-5C65-DF4D-A606-67F752BC1E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4421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23F6CB39-01EA-FD4B-4EE0-663B09453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974E967F-27CF-28FB-8BDD-3CFA49F5F9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350152AE-7344-8DB6-76F9-E37D7CBEA0C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5403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C105DCB3-7749-AA75-88B1-62C46C2A0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4C134372-93C8-56B9-B501-8829D7CBBDB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98DE3A3F-AF9A-E2A9-D605-0AC7D7233B0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324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AE09BC25-294C-4238-B809-614F5303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0A1CA60D-B442-6DAE-E57C-45226873A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E8CDF5AF-E96D-8838-224D-CE469F3DC4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37823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C89D0D72-1D21-B474-B5DE-EDFA03F1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28CEAB4C-1062-FAF0-8CCC-CF707439C6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066E3E01-C68A-D3AE-83B2-0943DE4374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1519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F5686479-27CF-3DA0-4ED3-4776036CB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DA7AABAC-8C70-05AC-53E2-7EAC318485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A2B00F1E-2BA0-1DE8-F576-AED2A2FE0A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0610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EDF27449-2D36-E9D5-60D5-22490EBC4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42D7A7C4-4232-78EA-6EDA-7AFF73F200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DBCD94D3-A3D6-2702-1345-B7B3D6E246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989074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26D0FA84-37ED-D991-0062-E052B0F6AE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C2CE32DE-910E-8A8A-6367-59324F5B94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556BB0A3-99FC-4564-AB18-B2542C399F8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5903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7B5FABB5-40FA-2FAB-0A01-F6FAA0D96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83DAA068-6F59-E50D-AAC6-1FA0AE5D6C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C393B051-55DF-EA66-6E7F-AC4E1D05CE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48898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FF56ABF8-85FD-4786-BDF5-6FB176791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EDFFA1B7-F073-CDD4-2522-0168A06B2B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A0FE3C79-6CA2-68EE-777C-5BC5BD0758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364309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4848FE60-8478-98DC-BBE8-E2D099947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67EC0EF8-B8B1-8855-46C2-E49165637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0C8DBB5D-E617-C769-FBBC-C2ABA06051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58782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>
          <a:extLst>
            <a:ext uri="{FF2B5EF4-FFF2-40B4-BE49-F238E27FC236}">
              <a16:creationId xmlns:a16="http://schemas.microsoft.com/office/drawing/2014/main" id="{1DEB99AA-2DC8-9EB8-8717-2A513F358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9:notes">
            <a:extLst>
              <a:ext uri="{FF2B5EF4-FFF2-40B4-BE49-F238E27FC236}">
                <a16:creationId xmlns:a16="http://schemas.microsoft.com/office/drawing/2014/main" id="{9B82AED7-55F8-E9F3-A150-BCF60830A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19:notes">
            <a:extLst>
              <a:ext uri="{FF2B5EF4-FFF2-40B4-BE49-F238E27FC236}">
                <a16:creationId xmlns:a16="http://schemas.microsoft.com/office/drawing/2014/main" id="{217A6F3C-3F0A-1B6E-5397-2B37EFBEE7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948745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A2296CFC-7533-FAF0-C739-42C12DB4C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7756D910-9FA6-E35C-8211-E7E1F12FB2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FABF2DD8-F7E4-FE1D-E8A6-55727EDECBE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12036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549746E1-AEFD-1B8D-D45E-7545C35EE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F986F9A8-C267-283A-27BD-2C2A1173D2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50A3DA54-E380-8E73-CD5C-2D71FB8ED8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214426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22E9DBF6-09A7-43FC-5B0B-A107F8246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:notes">
            <a:extLst>
              <a:ext uri="{FF2B5EF4-FFF2-40B4-BE49-F238E27FC236}">
                <a16:creationId xmlns:a16="http://schemas.microsoft.com/office/drawing/2014/main" id="{4218B477-2C4F-D7F1-65B7-2715B8375C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:notes">
            <a:extLst>
              <a:ext uri="{FF2B5EF4-FFF2-40B4-BE49-F238E27FC236}">
                <a16:creationId xmlns:a16="http://schemas.microsoft.com/office/drawing/2014/main" id="{FC4DABE5-C043-99FA-E434-306DBFFF8C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8092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7BE4201A-230A-99CD-F44D-83EE21746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:notes">
            <a:extLst>
              <a:ext uri="{FF2B5EF4-FFF2-40B4-BE49-F238E27FC236}">
                <a16:creationId xmlns:a16="http://schemas.microsoft.com/office/drawing/2014/main" id="{D7D1BA2A-03D1-46FD-49CF-8A4DD4ADF6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:notes">
            <a:extLst>
              <a:ext uri="{FF2B5EF4-FFF2-40B4-BE49-F238E27FC236}">
                <a16:creationId xmlns:a16="http://schemas.microsoft.com/office/drawing/2014/main" id="{333501EC-A4A2-61DB-21A8-4C367A6FFE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4339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>
          <a:extLst>
            <a:ext uri="{FF2B5EF4-FFF2-40B4-BE49-F238E27FC236}">
              <a16:creationId xmlns:a16="http://schemas.microsoft.com/office/drawing/2014/main" id="{8116C145-D86A-AF3F-DF46-9891D2012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9:notes">
            <a:extLst>
              <a:ext uri="{FF2B5EF4-FFF2-40B4-BE49-F238E27FC236}">
                <a16:creationId xmlns:a16="http://schemas.microsoft.com/office/drawing/2014/main" id="{B4F29567-39A7-271B-59B2-728B6FAF83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9:notes">
            <a:extLst>
              <a:ext uri="{FF2B5EF4-FFF2-40B4-BE49-F238E27FC236}">
                <a16:creationId xmlns:a16="http://schemas.microsoft.com/office/drawing/2014/main" id="{7DBB2224-6638-39FC-AA49-8725B3853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4997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>
          <a:extLst>
            <a:ext uri="{FF2B5EF4-FFF2-40B4-BE49-F238E27FC236}">
              <a16:creationId xmlns:a16="http://schemas.microsoft.com/office/drawing/2014/main" id="{1A3D2664-E5FA-D292-A34C-8D95C4E9F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5d9b2fd2a7_0_0:notes">
            <a:extLst>
              <a:ext uri="{FF2B5EF4-FFF2-40B4-BE49-F238E27FC236}">
                <a16:creationId xmlns:a16="http://schemas.microsoft.com/office/drawing/2014/main" id="{4216B67D-53D8-860C-77B0-FF1A6E6438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35d9b2fd2a7_0_0:notes">
            <a:extLst>
              <a:ext uri="{FF2B5EF4-FFF2-40B4-BE49-F238E27FC236}">
                <a16:creationId xmlns:a16="http://schemas.microsoft.com/office/drawing/2014/main" id="{C2D45478-0BB4-AA53-7B4C-A23B6B60DC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234814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1FA91F-7080-3A18-FFC7-4CC5A8CB2F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2BF27C8-F0CF-2A38-8BC8-125F531EB1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0F72B72-0602-93E4-1219-BCF9FD3E9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F5B066-F5AC-B634-B683-7CDC2FF71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41E0D38-9354-3D8B-E418-26CA15B4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3704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183F2A-579A-864D-A819-7328B441B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87271C1-1BAE-E7F8-C2B2-34AEE16D0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2595586-E359-D160-0F5E-A19F1172A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CCBF911-1AE0-798A-42D4-4E62EB572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99972BC-AD8D-EAAF-8345-67DDE884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5471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CFC5A69-07BD-6816-C825-264D189FFA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6BDE625-D716-C0BA-E77E-7D19C4F5A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FB96F7-D799-03E8-B774-E816823B0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340FC3-C43F-1432-4F7D-C5F979275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BED23AF-628D-160D-C64E-70122E06B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71723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1EEBF1-A7A8-E8CB-6E21-D15DFE01B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E98ADE1-B3F8-A940-D449-643D9B1E65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5E6F66-396F-6E64-CD38-B4CCA680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409F9F-C29C-69CD-FBB2-10589906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350FB86-9A0D-A947-3BF0-1D817DE34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282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F8A8154-44E5-1D83-D91A-17CC59E74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92E9B4-22DC-766F-C44E-E41398B17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4748B01-56DD-C19B-4115-18110A7ED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5F0B8B9-24B6-39BB-1C6B-025D3E67C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F106D5-A6F3-DA04-243E-9142D9C1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680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81571D-AAD2-0655-5F76-1883B83AC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F86FA3C-E46B-BADE-FAD4-FAB3F34ACE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011937D-09C8-1C6F-E7FD-8B8881B5F0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124FC1-6A7F-128B-1428-CC319FC04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FB701A-A53C-E03D-0394-FC5DDE217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F08FF9C-368B-2571-69E4-8F36D229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037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CCE6B1-066B-D01F-A822-AEF6100E5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11281F-F8D2-D4A9-050A-F1D98A4D2A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3B71168-BFE4-56BB-BC96-3D0DE03601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4A3E6F8-871B-4BD1-5546-C781D6AE9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7666D0B-5315-2BF9-D147-61DC4D325D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B6A7275-7B8F-5CBB-8432-99E389B5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25499B7D-BBFD-FB05-378E-0ABD048E6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5EF5408-3F10-DFD2-385D-5D73D979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5154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19F0F9-3A98-58A9-0FF6-8EE1ED5AF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D73C3B-0CAC-B97E-AD59-A5CADCFDC8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0FBE1EB-790E-A0C2-FDB4-18C14C0D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8561555-02FD-4377-06E0-F53A5710F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6353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3C0315F6-A70C-517B-C9A7-D2A0C142F3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749A226-FEEC-FFE5-9C82-DF570A1F3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355ADF9-C301-A23A-268D-9506560AE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09616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C98E52E-8175-FC98-C860-967D6448D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3F7AB32-EC3F-B0FB-C383-9E91C5CE31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8467FD-91F5-3AD8-82E0-B044D7D935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E77FC8-95E5-3862-C582-D785FF18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F95C41E-EE54-F785-FAFD-96D9C21CB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F5CEE5F-7783-F2DB-FCA3-656EDBE7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3810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6C0A00-45ED-D04C-0A1C-7D68D6D90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BEB310C-FBB4-E35E-589C-9971994C2B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66660D3-27A5-644B-90BF-0BB28A269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FA449CC-A489-5CB9-659A-43947C9A3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30CF0E7-0872-6AF1-6287-618C40AF1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E5ED2F-CFB7-B900-A0F8-A545D30D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8657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4EF4262-CF46-F98C-D1D2-8AE3CD6F5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0AA256-555B-5BDC-AA6E-54AB9036F5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CEC1B88-2DD7-AC36-1CF6-9C3D24F4EF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BA694E-D229-4FF4-8EF0-CCF2149A9880}" type="datetimeFigureOut">
              <a:rPr lang="it-IT" smtClean="0"/>
              <a:t>29/05/2025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2C8D5A-2995-371A-3B98-5C6B90CA9D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19EB108-ECC8-EF76-2EA4-90769E164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907A0F-8738-42A6-878D-9EABB1B8154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2461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innovationlab.com/" TargetMode="External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www.linkedin.com/in/claudiod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audio1975/PyCon_Italia_2025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lavita" TargetMode="External"/><Relationship Id="rId2" Type="http://schemas.openxmlformats.org/officeDocument/2006/relationships/hyperlink" Target="https://huggingface.co/datasets/lavita/ChatDoctor-iCliniq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claudio1975/PyCon_Italia_2025/blob/main/Phi_1.5/Medical_Q%26A_from_BoW_to_Agent_Phi_1_5_.ipynb" TargetMode="External"/><Relationship Id="rId4" Type="http://schemas.openxmlformats.org/officeDocument/2006/relationships/hyperlink" Target="https://github.com/claudio1975/PyCon_Italia_2025/blob/main/Phi_3.5/Medical_Q%26A_from_BoW_to_Agent_Phi_3_5_.ipynb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audio1975/PyCon_Italia_2025/blob/main/Phi_3.5/Medical_Report_Agentic_RAG_Phi_3_5_.ipynb" TargetMode="External"/><Relationship Id="rId2" Type="http://schemas.openxmlformats.org/officeDocument/2006/relationships/hyperlink" Target="https://www.medtecheurope.org/wp-content/uploads/2024/03/medical-technology-industry-perspective-on-the-final-ai-act-1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laudio1975/PyCon_Italia_2025/blob/main/Phi_1.5/Medical_Report_Agentic_RAG_Phi_1_5_.ipynb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laudio1975/PyCon_Italia_2025/blob/main/Phi_3.5/Advanced_Agentic_RAG_Phi_3_5_.ipynb" TargetMode="External"/><Relationship Id="rId2" Type="http://schemas.openxmlformats.org/officeDocument/2006/relationships/hyperlink" Target="https://www.nature.com/articles/s41746-024-01232-3.pdf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claudio1975/PyCon_Italia_2025/blob/main/Phi_1.5/Advanced_Agentic_RAG_Phi_1_5_.ipynb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towards.innovation.lab@gmail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join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docs/hub/en/security-tokens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medium.com/%40parthdasawant/how-to-use-secrets-in-google-colab-450c38e3ec75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whitepaper-embeddings-and-vector-stores" TargetMode="External"/><Relationship Id="rId13" Type="http://schemas.openxmlformats.org/officeDocument/2006/relationships/hyperlink" Target="https://github.com/microsoft/ai-agents-for-beginners" TargetMode="External"/><Relationship Id="rId18" Type="http://schemas.openxmlformats.org/officeDocument/2006/relationships/hyperlink" Target="https://arxiv.org/abs/2312.10997" TargetMode="External"/><Relationship Id="rId3" Type="http://schemas.openxmlformats.org/officeDocument/2006/relationships/hyperlink" Target="https://arxiv.org/abs/1706.03762" TargetMode="External"/><Relationship Id="rId7" Type="http://schemas.openxmlformats.org/officeDocument/2006/relationships/hyperlink" Target="https://machinelearningmastery.com/gentle-introduction-bag-words-model/" TargetMode="External"/><Relationship Id="rId12" Type="http://schemas.openxmlformats.org/officeDocument/2006/relationships/hyperlink" Target="https://cloud.google.com/discover/what-are-ai-agents" TargetMode="External"/><Relationship Id="rId17" Type="http://schemas.openxmlformats.org/officeDocument/2006/relationships/hyperlink" Target="https://pypi.org/project/pyautogen/" TargetMode="External"/><Relationship Id="rId2" Type="http://schemas.openxmlformats.org/officeDocument/2006/relationships/notesSlide" Target="../notesSlides/notesSlide33.xml"/><Relationship Id="rId16" Type="http://schemas.openxmlformats.org/officeDocument/2006/relationships/hyperlink" Target="https://arxiv.org/abs/2501.09136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arxiv.org/abs/1301.3781" TargetMode="External"/><Relationship Id="rId11" Type="http://schemas.openxmlformats.org/officeDocument/2006/relationships/hyperlink" Target="https://news.microsoft.com/source/features/ai/ai-agents-what-they-are-and-how-theyll-change-the-way-we-work/" TargetMode="External"/><Relationship Id="rId5" Type="http://schemas.openxmlformats.org/officeDocument/2006/relationships/hyperlink" Target="https://arxiv.org/abs/1810.04805" TargetMode="External"/><Relationship Id="rId15" Type="http://schemas.openxmlformats.org/officeDocument/2006/relationships/hyperlink" Target="https://www.digitalocean.com/community/conceptual-articles/rag-ai-agents-agentic-rag-comparative-analysis" TargetMode="External"/><Relationship Id="rId10" Type="http://schemas.openxmlformats.org/officeDocument/2006/relationships/hyperlink" Target="https://www.kaggle.com/whitepaper-agents" TargetMode="External"/><Relationship Id="rId4" Type="http://schemas.openxmlformats.org/officeDocument/2006/relationships/hyperlink" Target="https://cdn.openai.com/research-covers/language-unsupervised/language_understanding_paper.pdf" TargetMode="External"/><Relationship Id="rId9" Type="http://schemas.openxmlformats.org/officeDocument/2006/relationships/hyperlink" Target="https://www.kaggle.com/whitepaper-foundational-llm-and-text-generation" TargetMode="External"/><Relationship Id="rId14" Type="http://schemas.openxmlformats.org/officeDocument/2006/relationships/hyperlink" Target="https://weaviate.io/blog/what-is-agentic-rag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claudiods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owardsinnovationlab.com/" TargetMode="External"/><Relationship Id="rId4" Type="http://schemas.openxmlformats.org/officeDocument/2006/relationships/hyperlink" Target="https://medium.com/@c.giancaterino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jalammar.github.io/illustrated-transformer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"/>
          <p:cNvSpPr txBox="1">
            <a:spLocks noGrp="1"/>
          </p:cNvSpPr>
          <p:nvPr>
            <p:ph type="ctrTitle"/>
          </p:nvPr>
        </p:nvSpPr>
        <p:spPr>
          <a:xfrm>
            <a:off x="1524000" y="1438048"/>
            <a:ext cx="9144000" cy="3113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Overlock"/>
              <a:buNone/>
            </a:pPr>
            <a:br>
              <a:rPr lang="it-IT" sz="4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</a:br>
            <a:br>
              <a:rPr lang="it-IT" sz="4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</a:br>
            <a:br>
              <a:rPr lang="it-IT" sz="4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</a:br>
            <a:br>
              <a:rPr lang="it-IT" sz="4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</a:br>
            <a:r>
              <a:rPr lang="it-IT" sz="4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Building </a:t>
            </a:r>
            <a:r>
              <a:rPr lang="it-IT" sz="48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Intelligent</a:t>
            </a:r>
            <a:r>
              <a:rPr lang="it-IT" sz="4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Agents with RAG and </a:t>
            </a:r>
            <a:r>
              <a:rPr lang="it-IT" sz="48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pyautogen</a:t>
            </a:r>
            <a:br>
              <a:rPr lang="it-IT" sz="4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</a:br>
            <a:br>
              <a:rPr lang="it-IT" sz="4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</a:br>
            <a:br>
              <a:rPr lang="it-IT" sz="1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</a:br>
            <a:r>
              <a:rPr lang="it-IT" sz="1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Claudio Giorgio Giancaterino</a:t>
            </a:r>
            <a:br>
              <a:rPr lang="it-IT" sz="1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</a:br>
            <a:r>
              <a:rPr lang="it-IT" sz="1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Bologna, 29 </a:t>
            </a:r>
            <a:r>
              <a:rPr lang="it-IT" sz="18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May</a:t>
            </a:r>
            <a:r>
              <a:rPr lang="it-IT" sz="1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2025</a:t>
            </a:r>
            <a:endParaRPr sz="48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94" name="Google Shape;94;p1" descr="Immagine che contiene testo, Carattere, grafica, Elementi grafici&#10;&#10;Il contenuto generato dall'IA potrebbe non essere corretto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1371" y="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/>
          <p:nvPr/>
        </p:nvSpPr>
        <p:spPr>
          <a:xfrm>
            <a:off x="1970315" y="478418"/>
            <a:ext cx="85671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Retrieval-Augmented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Generation (RAG)</a:t>
            </a:r>
            <a:endParaRPr sz="24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Introduced by Facebook AI Research (FAIR) in</a:t>
            </a:r>
            <a:r>
              <a:rPr lang="en-US" sz="240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 </a:t>
            </a:r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</a:rPr>
              <a:t>2020,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marries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the power of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LLMs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with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external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knowledge sources,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ensuring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fluent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and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updated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answers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. 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1"/>
          <p:cNvSpPr txBox="1"/>
          <p:nvPr/>
        </p:nvSpPr>
        <p:spPr>
          <a:xfrm>
            <a:off x="1740600" y="162732"/>
            <a:ext cx="8710800" cy="19697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AI Agents</a:t>
            </a:r>
            <a:endParaRPr sz="36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 new era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where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AI systems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not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only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understand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language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but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can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also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reason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, plan, and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interact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with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their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environment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to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perform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complex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tasks. </a:t>
            </a: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AutoShape 2" descr="Generated image">
            <a:extLst>
              <a:ext uri="{FF2B5EF4-FFF2-40B4-BE49-F238E27FC236}">
                <a16:creationId xmlns:a16="http://schemas.microsoft.com/office/drawing/2014/main" id="{AC7BA992-4CB3-D574-1035-34EB72FDF1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5130" name="Picture 10">
            <a:extLst>
              <a:ext uri="{FF2B5EF4-FFF2-40B4-BE49-F238E27FC236}">
                <a16:creationId xmlns:a16="http://schemas.microsoft.com/office/drawing/2014/main" id="{61CC707C-9AB3-8C84-E41F-FE00D8633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815" y="1915886"/>
            <a:ext cx="4365170" cy="436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7F20BBE-25E7-7487-0C9C-6E9B36B68F35}"/>
              </a:ext>
            </a:extLst>
          </p:cNvPr>
          <p:cNvSpPr txBox="1"/>
          <p:nvPr/>
        </p:nvSpPr>
        <p:spPr>
          <a:xfrm>
            <a:off x="3559629" y="6325936"/>
            <a:ext cx="611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https://deepai.org/machine-learning-model/text2img</a:t>
            </a:r>
            <a:endParaRPr lang="it-IT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2"/>
          <p:cNvSpPr txBox="1"/>
          <p:nvPr/>
        </p:nvSpPr>
        <p:spPr>
          <a:xfrm>
            <a:off x="2924175" y="2053709"/>
            <a:ext cx="6096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Understanding</a:t>
            </a:r>
            <a:r>
              <a:rPr lang="it-IT" sz="4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4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Retrieval</a:t>
            </a:r>
            <a:r>
              <a:rPr lang="it-IT" sz="4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4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Augmented</a:t>
            </a:r>
            <a:r>
              <a:rPr lang="it-IT" sz="4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Generation (RAG)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/>
          <p:cNvSpPr txBox="1"/>
          <p:nvPr/>
        </p:nvSpPr>
        <p:spPr>
          <a:xfrm>
            <a:off x="1706550" y="1120675"/>
            <a:ext cx="8710800" cy="326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What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is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RAG?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Retrieval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Augmented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Generation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an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approach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designed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to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enhance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the capabilities of Large Language Models (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LLMs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) by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integrating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external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up-to-date knowledge.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combines a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retrieval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mechanism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with a generative model. The LLM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like a storyteller,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while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the retriever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like a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librarian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. </a:t>
            </a: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88B33348-05A6-452A-9E78-A046935062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A0BFB662-6AD6-1CF9-45E1-55ECC5AFAE70}"/>
              </a:ext>
            </a:extLst>
          </p:cNvPr>
          <p:cNvSpPr txBox="1"/>
          <p:nvPr/>
        </p:nvSpPr>
        <p:spPr>
          <a:xfrm>
            <a:off x="1706550" y="1120675"/>
            <a:ext cx="8710800" cy="3734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Why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RAG?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effectLst/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RAG matters because traditional LLMs generate responses based only on their pre-trained data, which can lead to several issues: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- Data Obsolescence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- Hallucinations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- Inconsistency</a:t>
            </a:r>
          </a:p>
        </p:txBody>
      </p:sp>
    </p:spTree>
    <p:extLst>
      <p:ext uri="{BB962C8B-B14F-4D97-AF65-F5344CB8AC3E}">
        <p14:creationId xmlns:p14="http://schemas.microsoft.com/office/powerpoint/2010/main" val="3397203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00D35F37-39C4-85C1-CDB7-888B5BC64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5570476C-CB93-949B-6B2F-6EB670183BD1}"/>
              </a:ext>
            </a:extLst>
          </p:cNvPr>
          <p:cNvSpPr txBox="1"/>
          <p:nvPr/>
        </p:nvSpPr>
        <p:spPr>
          <a:xfrm>
            <a:off x="1740600" y="619932"/>
            <a:ext cx="8710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RAG Architecture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026" name="Picture 2" descr="RAG Architecture">
            <a:extLst>
              <a:ext uri="{FF2B5EF4-FFF2-40B4-BE49-F238E27FC236}">
                <a16:creationId xmlns:a16="http://schemas.microsoft.com/office/drawing/2014/main" id="{5E1FE1A7-00A5-161E-4460-520883D771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814" y="1476375"/>
            <a:ext cx="6477000" cy="329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3AA7A8C-8570-1ED1-DCC4-195127276EF8}"/>
              </a:ext>
            </a:extLst>
          </p:cNvPr>
          <p:cNvSpPr txBox="1"/>
          <p:nvPr/>
        </p:nvSpPr>
        <p:spPr>
          <a:xfrm>
            <a:off x="522514" y="4963886"/>
            <a:ext cx="541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Source: https://shorturl.at/ECI47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B5C6C3E-AC5A-2409-A34F-EBCFC2894E24}"/>
              </a:ext>
            </a:extLst>
          </p:cNvPr>
          <p:cNvSpPr txBox="1"/>
          <p:nvPr/>
        </p:nvSpPr>
        <p:spPr>
          <a:xfrm>
            <a:off x="7119257" y="1600200"/>
            <a:ext cx="462642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* </a:t>
            </a:r>
            <a:r>
              <a:rPr lang="it-IT" sz="2000" b="1" dirty="0" err="1">
                <a:solidFill>
                  <a:schemeClr val="bg1"/>
                </a:solidFill>
                <a:latin typeface="Overlock" panose="020B0604020202020204" charset="0"/>
              </a:rPr>
              <a:t>Question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: The client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submits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a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question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to the RAG framework for processing.</a:t>
            </a:r>
          </a:p>
          <a:p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* </a:t>
            </a:r>
            <a:r>
              <a:rPr lang="it-IT" sz="2000" b="1" dirty="0">
                <a:solidFill>
                  <a:schemeClr val="bg1"/>
                </a:solidFill>
                <a:latin typeface="Overlock" panose="020B0604020202020204" charset="0"/>
              </a:rPr>
              <a:t>Semantic </a:t>
            </a:r>
            <a:r>
              <a:rPr lang="it-IT" sz="2000" b="1" dirty="0" err="1">
                <a:solidFill>
                  <a:schemeClr val="bg1"/>
                </a:solidFill>
                <a:latin typeface="Overlock" panose="020B0604020202020204" charset="0"/>
              </a:rPr>
              <a:t>Search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: The framework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searches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the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vector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database to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find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the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most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relevant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documents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or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content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chunks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linked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to the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user’s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question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.</a:t>
            </a:r>
          </a:p>
          <a:p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* </a:t>
            </a:r>
            <a:r>
              <a:rPr lang="it-IT" sz="2000" b="1" dirty="0">
                <a:solidFill>
                  <a:schemeClr val="bg1"/>
                </a:solidFill>
                <a:latin typeface="Overlock" panose="020B0604020202020204" charset="0"/>
              </a:rPr>
              <a:t>Prompt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: The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retrieved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contextual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data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is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combined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with the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original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question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to create an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enhanced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prompt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sent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to the LLM.</a:t>
            </a:r>
          </a:p>
          <a:p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* </a:t>
            </a:r>
            <a:r>
              <a:rPr lang="it-IT" sz="2000" b="1" dirty="0">
                <a:solidFill>
                  <a:schemeClr val="bg1"/>
                </a:solidFill>
                <a:latin typeface="Overlock" panose="020B0604020202020204" charset="0"/>
              </a:rPr>
              <a:t>Post Processing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: The LLM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generates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a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response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based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on the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enriched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prompt,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which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is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then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processed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and </a:t>
            </a:r>
            <a:r>
              <a:rPr lang="it-IT" sz="2000" dirty="0" err="1">
                <a:solidFill>
                  <a:schemeClr val="bg1"/>
                </a:solidFill>
                <a:latin typeface="Overlock" panose="020B0604020202020204" charset="0"/>
              </a:rPr>
              <a:t>returned</a:t>
            </a:r>
            <a:r>
              <a:rPr lang="it-IT" sz="2000" dirty="0">
                <a:solidFill>
                  <a:schemeClr val="bg1"/>
                </a:solidFill>
                <a:latin typeface="Overlock" panose="020B0604020202020204" charset="0"/>
              </a:rPr>
              <a:t> to the client.</a:t>
            </a:r>
          </a:p>
        </p:txBody>
      </p:sp>
    </p:spTree>
    <p:extLst>
      <p:ext uri="{BB962C8B-B14F-4D97-AF65-F5344CB8AC3E}">
        <p14:creationId xmlns:p14="http://schemas.microsoft.com/office/powerpoint/2010/main" val="2035968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1AEE7783-F8AB-FC76-4273-68CA47D6E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62070FA6-CEF2-D315-A39F-10FAD683487E}"/>
              </a:ext>
            </a:extLst>
          </p:cNvPr>
          <p:cNvSpPr txBox="1"/>
          <p:nvPr/>
        </p:nvSpPr>
        <p:spPr>
          <a:xfrm>
            <a:off x="1706550" y="1120675"/>
            <a:ext cx="8710800" cy="3836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RAG use </a:t>
            </a: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cases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effectLst/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1) Enhanced Content Creation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2) Customer Feedback Analysis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3) Market Intelligence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4) Personalised Recommendations</a:t>
            </a:r>
          </a:p>
          <a:p>
            <a:pPr algn="ctr">
              <a:lnSpc>
                <a:spcPct val="115000"/>
              </a:lnSpc>
              <a:spcAft>
                <a:spcPts val="800"/>
              </a:spcAft>
            </a:pPr>
            <a:r>
              <a:rPr lang="en-GB" sz="2400" kern="100" dirty="0">
                <a:solidFill>
                  <a:schemeClr val="bg1"/>
                </a:solidFill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5) Dialogue Systems and Chatbots</a:t>
            </a:r>
          </a:p>
        </p:txBody>
      </p:sp>
    </p:spTree>
    <p:extLst>
      <p:ext uri="{BB962C8B-B14F-4D97-AF65-F5344CB8AC3E}">
        <p14:creationId xmlns:p14="http://schemas.microsoft.com/office/powerpoint/2010/main" val="13404786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EF2AA4E6-AF40-D307-AE17-98AA2C190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B5829D38-B896-165B-723C-D3A04091CBEF}"/>
              </a:ext>
            </a:extLst>
          </p:cNvPr>
          <p:cNvSpPr txBox="1"/>
          <p:nvPr/>
        </p:nvSpPr>
        <p:spPr>
          <a:xfrm>
            <a:off x="1597693" y="369560"/>
            <a:ext cx="8710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Let’s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start with </a:t>
            </a: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Naive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RAG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B904892-6DA6-A952-9F24-37C38EB1B2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17" y="369560"/>
            <a:ext cx="2480007" cy="574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990503E-C56F-824D-E8BF-302E1927D061}"/>
              </a:ext>
            </a:extLst>
          </p:cNvPr>
          <p:cNvSpPr txBox="1"/>
          <p:nvPr/>
        </p:nvSpPr>
        <p:spPr>
          <a:xfrm>
            <a:off x="3048000" y="1164771"/>
            <a:ext cx="7260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-</a:t>
            </a:r>
            <a:r>
              <a:rPr lang="it-IT" sz="2400" b="1" dirty="0" err="1">
                <a:solidFill>
                  <a:schemeClr val="bg1"/>
                </a:solidFill>
                <a:latin typeface="Overlock" panose="020B0604020202020204" charset="0"/>
              </a:rPr>
              <a:t>Indexing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: Data are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loaded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, split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into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smaller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chunks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,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then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stored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and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indexed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using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a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vector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store and an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embedding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.</a:t>
            </a:r>
          </a:p>
          <a:p>
            <a:pPr algn="just"/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-</a:t>
            </a:r>
            <a:r>
              <a:rPr lang="it-IT" sz="2400" b="1" dirty="0" err="1">
                <a:solidFill>
                  <a:schemeClr val="bg1"/>
                </a:solidFill>
                <a:latin typeface="Overlock" panose="020B0604020202020204" charset="0"/>
              </a:rPr>
              <a:t>Retrieval</a:t>
            </a:r>
            <a:r>
              <a:rPr lang="it-IT" sz="2400" b="1" dirty="0">
                <a:solidFill>
                  <a:schemeClr val="bg1"/>
                </a:solidFill>
                <a:latin typeface="Overlock" panose="020B0604020202020204" charset="0"/>
              </a:rPr>
              <a:t> and Generation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: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Pertinent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splits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are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fetched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from storage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using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a retriever.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This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retrieval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is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based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on the semantic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similarity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between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the query and the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chunks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.</a:t>
            </a:r>
          </a:p>
          <a:p>
            <a:pPr algn="just"/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An LLM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produces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an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answer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using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a prompt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that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includes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the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question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and the 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 charset="0"/>
              </a:rPr>
              <a:t>retrieved</a:t>
            </a:r>
            <a:r>
              <a:rPr lang="it-IT" sz="2400" dirty="0">
                <a:solidFill>
                  <a:schemeClr val="bg1"/>
                </a:solidFill>
                <a:latin typeface="Overlock" panose="020B0604020202020204" charset="0"/>
              </a:rPr>
              <a:t> data.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54CDDD-6F3A-6B07-5371-FE8F91F2EC8A}"/>
              </a:ext>
            </a:extLst>
          </p:cNvPr>
          <p:cNvSpPr txBox="1"/>
          <p:nvPr/>
        </p:nvSpPr>
        <p:spPr>
          <a:xfrm>
            <a:off x="323293" y="6117216"/>
            <a:ext cx="2200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https://shorturl.at/q9wWY</a:t>
            </a:r>
          </a:p>
        </p:txBody>
      </p:sp>
    </p:spTree>
    <p:extLst>
      <p:ext uri="{BB962C8B-B14F-4D97-AF65-F5344CB8AC3E}">
        <p14:creationId xmlns:p14="http://schemas.microsoft.com/office/powerpoint/2010/main" val="41974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B8446A6D-0D97-F0BA-A4BC-371537A97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DD650A94-772A-6497-BCD0-4141EDCB1C0B}"/>
              </a:ext>
            </a:extLst>
          </p:cNvPr>
          <p:cNvSpPr txBox="1"/>
          <p:nvPr/>
        </p:nvSpPr>
        <p:spPr>
          <a:xfrm>
            <a:off x="1597693" y="369560"/>
            <a:ext cx="8710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…</a:t>
            </a:r>
            <a:r>
              <a:rPr lang="it-IT" sz="3600" dirty="0" err="1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move</a:t>
            </a:r>
            <a:r>
              <a:rPr lang="it-IT" sz="3600" dirty="0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 to the Advanced RAG 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EC76400-EC4E-52B4-42F4-CC3203EB8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64" y="369560"/>
            <a:ext cx="2501771" cy="58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3D96F1B6-A606-C57A-95C2-2604372FFB9D}"/>
              </a:ext>
            </a:extLst>
          </p:cNvPr>
          <p:cNvSpPr txBox="1"/>
          <p:nvPr/>
        </p:nvSpPr>
        <p:spPr>
          <a:xfrm>
            <a:off x="171418" y="6303774"/>
            <a:ext cx="2852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https://shorturl.at/q9wWY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ADF1FCB-A347-699C-FDE9-3185A4C12151}"/>
              </a:ext>
            </a:extLst>
          </p:cNvPr>
          <p:cNvSpPr txBox="1"/>
          <p:nvPr/>
        </p:nvSpPr>
        <p:spPr>
          <a:xfrm>
            <a:off x="3113314" y="1132114"/>
            <a:ext cx="8632372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it-IT" sz="1800" b="1" dirty="0" err="1">
                <a:solidFill>
                  <a:schemeClr val="bg1"/>
                </a:solidFill>
                <a:latin typeface="Overlock" panose="020B0604020202020204" charset="0"/>
              </a:rPr>
              <a:t>Pre-Retrieval</a:t>
            </a:r>
            <a:endParaRPr lang="it-IT" b="1" dirty="0">
              <a:solidFill>
                <a:schemeClr val="bg1"/>
              </a:solidFill>
              <a:latin typeface="Overlock" panose="020B0604020202020204" charset="0"/>
            </a:endParaRPr>
          </a:p>
          <a:p>
            <a:pPr algn="just"/>
            <a:r>
              <a:rPr lang="it-IT" sz="1800" u="sng" dirty="0">
                <a:solidFill>
                  <a:schemeClr val="bg1"/>
                </a:solidFill>
                <a:latin typeface="Overlock" panose="020B0604020202020204" charset="0"/>
              </a:rPr>
              <a:t>PDF </a:t>
            </a:r>
            <a:r>
              <a:rPr lang="it-IT" sz="1800" u="sng" dirty="0" err="1">
                <a:solidFill>
                  <a:schemeClr val="bg1"/>
                </a:solidFill>
                <a:latin typeface="Overlock" panose="020B0604020202020204" charset="0"/>
              </a:rPr>
              <a:t>Parsing</a:t>
            </a:r>
            <a:r>
              <a:rPr lang="it-IT" sz="1800" u="sng" dirty="0">
                <a:solidFill>
                  <a:schemeClr val="bg1"/>
                </a:solidFill>
                <a:latin typeface="Overlock" panose="020B0604020202020204" charset="0"/>
              </a:rPr>
              <a:t>:</a:t>
            </a:r>
            <a:r>
              <a:rPr lang="it-IT" sz="18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effectLst/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Crucial for extracting information accurately from unstructured documents, including text, tables, and images.</a:t>
            </a:r>
            <a:endParaRPr lang="it-IT" dirty="0">
              <a:solidFill>
                <a:schemeClr val="bg1"/>
              </a:solidFill>
              <a:effectLst/>
              <a:latin typeface="Overlock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it-IT" sz="1800" u="sng" dirty="0">
                <a:solidFill>
                  <a:schemeClr val="bg1"/>
                </a:solidFill>
                <a:latin typeface="Overlock" panose="020B0604020202020204" charset="0"/>
              </a:rPr>
              <a:t>Semantic Chunking:</a:t>
            </a:r>
            <a:r>
              <a:rPr lang="it-IT" sz="18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Overlock" panose="020B0604020202020204" charset="0"/>
              </a:rPr>
              <a:t>splits</a:t>
            </a:r>
            <a:r>
              <a:rPr lang="it-IT" sz="18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effectLst/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text based on content and context to preserve meaning, beyond just rule-based splitting.</a:t>
            </a:r>
            <a:endParaRPr lang="it-IT" dirty="0">
              <a:solidFill>
                <a:schemeClr val="bg1"/>
              </a:solidFill>
              <a:effectLst/>
              <a:latin typeface="Overlock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it-IT" sz="1800" u="sng" dirty="0">
                <a:solidFill>
                  <a:schemeClr val="bg1"/>
                </a:solidFill>
                <a:latin typeface="Overlock" panose="020B0604020202020204" charset="0"/>
              </a:rPr>
              <a:t>Query </a:t>
            </a:r>
            <a:r>
              <a:rPr lang="it-IT" sz="1800" u="sng" dirty="0" err="1">
                <a:solidFill>
                  <a:schemeClr val="bg1"/>
                </a:solidFill>
                <a:latin typeface="Overlock" panose="020B0604020202020204" charset="0"/>
              </a:rPr>
              <a:t>Rewriting</a:t>
            </a:r>
            <a:r>
              <a:rPr lang="it-IT" sz="1800" u="sng" dirty="0">
                <a:solidFill>
                  <a:schemeClr val="bg1"/>
                </a:solidFill>
                <a:latin typeface="Overlock" panose="020B0604020202020204" charset="0"/>
              </a:rPr>
              <a:t>:</a:t>
            </a:r>
            <a:r>
              <a:rPr lang="it-IT" sz="18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1800" dirty="0" err="1">
                <a:solidFill>
                  <a:schemeClr val="bg1"/>
                </a:solidFill>
                <a:latin typeface="Overlock" panose="020B0604020202020204" charset="0"/>
              </a:rPr>
              <a:t>transforms</a:t>
            </a:r>
            <a:r>
              <a:rPr lang="it-IT" sz="18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effectLst/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the original query to align better with document semantics, addressing inaccurate wording. </a:t>
            </a:r>
            <a:endParaRPr lang="it-IT" sz="1800" dirty="0">
              <a:solidFill>
                <a:schemeClr val="bg1"/>
              </a:solidFill>
              <a:latin typeface="Overlock" panose="020B0604020202020204" charset="0"/>
            </a:endParaRPr>
          </a:p>
          <a:p>
            <a:pPr algn="just"/>
            <a:r>
              <a:rPr lang="it-IT" sz="1800" b="1" dirty="0">
                <a:solidFill>
                  <a:schemeClr val="bg1"/>
                </a:solidFill>
                <a:latin typeface="Overlock" panose="020B0604020202020204" charset="0"/>
              </a:rPr>
              <a:t>- </a:t>
            </a:r>
            <a:r>
              <a:rPr lang="it-IT" sz="1800" b="1" dirty="0" err="1">
                <a:solidFill>
                  <a:schemeClr val="bg1"/>
                </a:solidFill>
                <a:latin typeface="Overlock" panose="020B0604020202020204" charset="0"/>
              </a:rPr>
              <a:t>Retrieval</a:t>
            </a:r>
            <a:endParaRPr lang="it-IT" sz="1800" b="1" dirty="0">
              <a:solidFill>
                <a:schemeClr val="bg1"/>
              </a:solidFill>
              <a:latin typeface="Overlock" panose="020B0604020202020204" charset="0"/>
            </a:endParaRPr>
          </a:p>
          <a:p>
            <a:pPr algn="just"/>
            <a:r>
              <a:rPr lang="it-IT" sz="1800" u="sng" dirty="0">
                <a:solidFill>
                  <a:schemeClr val="bg1"/>
                </a:solidFill>
                <a:latin typeface="Overlock" panose="020B0604020202020204" charset="0"/>
              </a:rPr>
              <a:t>Ensemble Retriever/</a:t>
            </a:r>
            <a:r>
              <a:rPr lang="it-IT" sz="1800" u="sng" dirty="0" err="1">
                <a:solidFill>
                  <a:schemeClr val="bg1"/>
                </a:solidFill>
                <a:latin typeface="Overlock" panose="020B0604020202020204" charset="0"/>
              </a:rPr>
              <a:t>Hybrid</a:t>
            </a:r>
            <a:r>
              <a:rPr lang="it-IT" sz="1800" u="sng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it-IT" sz="1800" u="sng" dirty="0" err="1">
                <a:solidFill>
                  <a:schemeClr val="bg1"/>
                </a:solidFill>
                <a:latin typeface="Overlock" panose="020B0604020202020204" charset="0"/>
              </a:rPr>
              <a:t>Search</a:t>
            </a:r>
            <a:r>
              <a:rPr lang="it-IT" sz="1800" u="sng" dirty="0">
                <a:solidFill>
                  <a:schemeClr val="bg1"/>
                </a:solidFill>
                <a:latin typeface="Overlock" panose="020B0604020202020204" charset="0"/>
              </a:rPr>
              <a:t>:</a:t>
            </a:r>
            <a:r>
              <a:rPr lang="it-IT" sz="18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Overlock" panose="020B0604020202020204" charset="0"/>
              </a:rPr>
              <a:t>Combines multiple retrieval techniques or sources to enhance the relevance and comprehensiveness of search results.</a:t>
            </a:r>
            <a:endParaRPr lang="it-IT" sz="1800" dirty="0">
              <a:solidFill>
                <a:schemeClr val="bg1"/>
              </a:solidFill>
              <a:latin typeface="Overlock" panose="020B0604020202020204" charset="0"/>
            </a:endParaRPr>
          </a:p>
          <a:p>
            <a:pPr algn="just"/>
            <a:r>
              <a:rPr lang="it-IT" sz="1800" b="1" dirty="0">
                <a:solidFill>
                  <a:schemeClr val="bg1"/>
                </a:solidFill>
                <a:latin typeface="Overlock" panose="020B0604020202020204" charset="0"/>
              </a:rPr>
              <a:t>- Post-</a:t>
            </a:r>
            <a:r>
              <a:rPr lang="it-IT" sz="1800" b="1" dirty="0" err="1">
                <a:solidFill>
                  <a:schemeClr val="bg1"/>
                </a:solidFill>
                <a:latin typeface="Overlock" panose="020B0604020202020204" charset="0"/>
              </a:rPr>
              <a:t>Retrieval</a:t>
            </a:r>
            <a:endParaRPr lang="it-IT" sz="1800" b="1" dirty="0">
              <a:solidFill>
                <a:schemeClr val="bg1"/>
              </a:solidFill>
              <a:latin typeface="Overlock" panose="020B0604020202020204" charset="0"/>
            </a:endParaRPr>
          </a:p>
          <a:p>
            <a:pPr algn="just"/>
            <a:r>
              <a:rPr lang="it-IT" sz="1800" u="sng" dirty="0">
                <a:solidFill>
                  <a:schemeClr val="bg1"/>
                </a:solidFill>
                <a:latin typeface="Overlock" panose="020B0604020202020204" charset="0"/>
              </a:rPr>
              <a:t>Re-Ranking:</a:t>
            </a:r>
            <a:r>
              <a:rPr lang="it-IT" sz="18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en-GB" sz="1800" dirty="0">
                <a:solidFill>
                  <a:schemeClr val="bg1"/>
                </a:solidFill>
                <a:effectLst/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Reorders and filters retrieved documents to place the most relevant ones first.</a:t>
            </a:r>
            <a:endParaRPr lang="it-IT" sz="1800" dirty="0">
              <a:solidFill>
                <a:schemeClr val="bg1"/>
              </a:solidFill>
              <a:latin typeface="Overlock" panose="020B0604020202020204" charset="0"/>
            </a:endParaRPr>
          </a:p>
          <a:p>
            <a:pPr algn="just"/>
            <a:r>
              <a:rPr lang="it-IT" sz="1800" u="sng" dirty="0" err="1">
                <a:solidFill>
                  <a:schemeClr val="bg1"/>
                </a:solidFill>
                <a:latin typeface="Overlock" panose="020B0604020202020204" charset="0"/>
              </a:rPr>
              <a:t>Corrective</a:t>
            </a:r>
            <a:r>
              <a:rPr lang="it-IT" sz="1800" u="sng" dirty="0">
                <a:solidFill>
                  <a:schemeClr val="bg1"/>
                </a:solidFill>
                <a:latin typeface="Overlock" panose="020B0604020202020204" charset="0"/>
              </a:rPr>
              <a:t> RAG:</a:t>
            </a:r>
            <a:r>
              <a:rPr lang="it-IT" sz="1800" dirty="0">
                <a:solidFill>
                  <a:schemeClr val="bg1"/>
                </a:solidFill>
                <a:latin typeface="Overlock" panose="020B0604020202020204" charset="0"/>
              </a:rPr>
              <a:t> </a:t>
            </a:r>
            <a:r>
              <a:rPr lang="en-US" sz="1800" b="0" i="0" dirty="0">
                <a:solidFill>
                  <a:schemeClr val="bg1"/>
                </a:solidFill>
                <a:effectLst/>
                <a:latin typeface="Overlock" panose="020B0604020202020204" charset="0"/>
              </a:rPr>
              <a:t>Identifies and rectifies inaccuracies or inconsistencies in the generated responses by cross-referencing retrieved information.</a:t>
            </a:r>
            <a:endParaRPr lang="it-IT" sz="1800" dirty="0">
              <a:solidFill>
                <a:schemeClr val="bg1"/>
              </a:solidFill>
              <a:latin typeface="Overlock" panose="020B0604020202020204" charset="0"/>
            </a:endParaRPr>
          </a:p>
          <a:p>
            <a:pPr>
              <a:buNone/>
            </a:pPr>
            <a:r>
              <a:rPr lang="it-IT" sz="1800" u="sng" dirty="0">
                <a:solidFill>
                  <a:schemeClr val="bg1"/>
                </a:solidFill>
                <a:latin typeface="Overlock" panose="020B0604020202020204" charset="0"/>
              </a:rPr>
              <a:t>RAG Fusion:</a:t>
            </a:r>
            <a:r>
              <a:rPr lang="en-US" sz="1800" dirty="0">
                <a:solidFill>
                  <a:schemeClr val="bg1"/>
                </a:solidFill>
                <a:latin typeface="Overlock" panose="020B0604020202020204" charset="0"/>
              </a:rPr>
              <a:t> Generates multiple derivative queries from the initial query, retrieves all </a:t>
            </a:r>
            <a:r>
              <a:rPr lang="en-US" dirty="0">
                <a:solidFill>
                  <a:schemeClr val="bg1"/>
                </a:solidFill>
                <a:latin typeface="Overlock" panose="020B0604020202020204" charset="0"/>
              </a:rPr>
              <a:t>documents</a:t>
            </a:r>
            <a:r>
              <a:rPr lang="en-GB" kern="100" dirty="0">
                <a:solidFill>
                  <a:schemeClr val="bg1"/>
                </a:solidFill>
                <a:effectLst/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, re-ranks them, and ensembles the results for generation.</a:t>
            </a:r>
            <a:endParaRPr lang="it-IT" kern="100" dirty="0">
              <a:solidFill>
                <a:schemeClr val="bg1"/>
              </a:solidFill>
              <a:effectLst/>
              <a:latin typeface="Overlock" panose="020B060402020202020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 algn="just"/>
            <a:endParaRPr lang="it-IT" sz="1800" dirty="0">
              <a:solidFill>
                <a:schemeClr val="bg1"/>
              </a:solidFill>
              <a:latin typeface="Overlock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it-IT" sz="2400" dirty="0">
              <a:solidFill>
                <a:schemeClr val="bg1"/>
              </a:solidFill>
              <a:latin typeface="Overlock" panose="020B060402020202020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it-IT" sz="2400" dirty="0">
              <a:solidFill>
                <a:schemeClr val="bg1"/>
              </a:solidFill>
              <a:latin typeface="Overlo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329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92A78C92-B36F-C69E-3014-26C1FFF642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CDF3E56A-1E1A-C5AA-7EAA-50B672CEA283}"/>
              </a:ext>
            </a:extLst>
          </p:cNvPr>
          <p:cNvSpPr txBox="1"/>
          <p:nvPr/>
        </p:nvSpPr>
        <p:spPr>
          <a:xfrm>
            <a:off x="1597693" y="369560"/>
            <a:ext cx="8710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RAG vs Fine-Tuning 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AEC43665-9D48-8BB8-B00D-39E0479DE2FC}"/>
              </a:ext>
            </a:extLst>
          </p:cNvPr>
          <p:cNvGraphicFramePr>
            <a:graphicFrameLocks noGrp="1"/>
          </p:cNvGraphicFramePr>
          <p:nvPr/>
        </p:nvGraphicFramePr>
        <p:xfrm>
          <a:off x="695293" y="2335779"/>
          <a:ext cx="10515600" cy="265176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307381673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2321862328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10286022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 err="1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Aspect</a:t>
                      </a:r>
                      <a:endParaRPr lang="it-IT" sz="2400" b="1" dirty="0">
                        <a:solidFill>
                          <a:schemeClr val="bg1"/>
                        </a:solidFill>
                        <a:latin typeface="Overlock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RAG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b="1" dirty="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Fine-Tuning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947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Data Updates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Real-time retrieval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Static training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2375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Cost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Lower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High (retraining)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44898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Domain Focus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Broad (unless specialized)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Deep (domain-specific)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28103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Use Case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Dynamic info, multi-domain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2400" dirty="0" err="1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Static</a:t>
                      </a:r>
                      <a:r>
                        <a:rPr lang="it-IT" sz="2400" dirty="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, high-</a:t>
                      </a:r>
                      <a:r>
                        <a:rPr lang="it-IT" sz="2400" dirty="0" err="1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accuracy</a:t>
                      </a:r>
                      <a:r>
                        <a:rPr lang="it-IT" sz="2400" dirty="0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 </a:t>
                      </a:r>
                      <a:r>
                        <a:rPr lang="it-IT" sz="2400" dirty="0" err="1">
                          <a:solidFill>
                            <a:schemeClr val="bg1"/>
                          </a:solidFill>
                          <a:latin typeface="Overlock" panose="020B0604020202020204" charset="0"/>
                        </a:rPr>
                        <a:t>needs</a:t>
                      </a:r>
                      <a:endParaRPr lang="it-IT" sz="2400" dirty="0">
                        <a:solidFill>
                          <a:schemeClr val="bg1"/>
                        </a:solidFill>
                        <a:latin typeface="Overlock" panose="020B060402020202020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3273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30867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/>
          <p:nvPr/>
        </p:nvSpPr>
        <p:spPr>
          <a:xfrm>
            <a:off x="2211350" y="774450"/>
            <a:ext cx="8492700" cy="29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b="0" i="0" u="none" strike="noStrike" cap="none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Agenda: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it-IT" sz="2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NLP </a:t>
            </a:r>
            <a:r>
              <a:rPr lang="it-IT" sz="28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evolution</a:t>
            </a:r>
            <a:r>
              <a:rPr lang="it-IT" sz="2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: from </a:t>
            </a:r>
            <a:r>
              <a:rPr lang="it-IT" sz="28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Bag</a:t>
            </a:r>
            <a:r>
              <a:rPr lang="it-IT" sz="2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of Words to Agents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</a:pPr>
            <a:r>
              <a:rPr lang="it-IT" sz="28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Understanding</a:t>
            </a:r>
            <a:r>
              <a:rPr lang="it-IT" sz="2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8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Retrieval</a:t>
            </a:r>
            <a:r>
              <a:rPr lang="it-IT" sz="2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8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Augmented</a:t>
            </a:r>
            <a:r>
              <a:rPr lang="it-IT" sz="2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Generation (RAG)</a:t>
            </a:r>
            <a:endParaRPr sz="18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it-IT" sz="32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The new </a:t>
            </a:r>
            <a:r>
              <a:rPr lang="it-IT" sz="32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frontier</a:t>
            </a:r>
            <a:r>
              <a:rPr lang="it-IT" sz="32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: AI Agents </a:t>
            </a:r>
            <a:endParaRPr dirty="0"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it-IT" sz="32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pyautogen</a:t>
            </a:r>
            <a:r>
              <a:rPr lang="it-IT" sz="32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framework</a:t>
            </a:r>
            <a:endParaRPr sz="32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Char char="•"/>
            </a:pPr>
            <a:r>
              <a:rPr lang="it-IT" sz="32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Hands-on</a:t>
            </a:r>
            <a:r>
              <a:rPr lang="it-IT" sz="32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Applications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/>
          <p:cNvSpPr txBox="1"/>
          <p:nvPr/>
        </p:nvSpPr>
        <p:spPr>
          <a:xfrm>
            <a:off x="2303690" y="2064595"/>
            <a:ext cx="710156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The new </a:t>
            </a:r>
            <a:r>
              <a:rPr lang="it-IT" sz="4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frontier</a:t>
            </a:r>
            <a:r>
              <a:rPr lang="it-IT" sz="4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: AI Agents</a:t>
            </a:r>
            <a:endParaRPr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35477CC7-A1F0-C543-A9A0-E5FCD0C96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7A5185C7-BAB7-27FC-5AD3-46D062E92AE6}"/>
              </a:ext>
            </a:extLst>
          </p:cNvPr>
          <p:cNvSpPr txBox="1"/>
          <p:nvPr/>
        </p:nvSpPr>
        <p:spPr>
          <a:xfrm>
            <a:off x="1597693" y="369560"/>
            <a:ext cx="8710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What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are AI Agents?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1CEF8F-E513-3F9A-EC74-16050EE36004}"/>
              </a:ext>
            </a:extLst>
          </p:cNvPr>
          <p:cNvSpPr txBox="1"/>
          <p:nvPr/>
        </p:nvSpPr>
        <p:spPr>
          <a:xfrm>
            <a:off x="163285" y="1116057"/>
            <a:ext cx="1186542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An AI agent is an application designed to achieve a goal by observing the world and acting upon it using the tools at its disposal. These agents are autonomous and can act independently of human intervent</a:t>
            </a:r>
            <a:r>
              <a:rPr lang="en-GB" sz="2400" dirty="0">
                <a:solidFill>
                  <a:schemeClr val="bg1"/>
                </a:solidFill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ion</a:t>
            </a:r>
            <a:r>
              <a:rPr lang="en-GB" sz="2400" dirty="0">
                <a:solidFill>
                  <a:schemeClr val="bg1"/>
                </a:solidFill>
                <a:effectLst/>
                <a:latin typeface="Overlock" panose="020B0604020202020204" charset="0"/>
                <a:ea typeface="Aptos" panose="020B0004020202020204" pitchFamily="34" charset="0"/>
                <a:cs typeface="Times New Roman" panose="02020603050405020304" pitchFamily="18" charset="0"/>
              </a:rPr>
              <a:t> when given proper goals. In the context of Generative AI, an agent is a program that enables Large Language Models (LLMs) to perform actions by extending their capabilities through access to tools and knowledge.</a:t>
            </a:r>
            <a:endParaRPr lang="it-IT" sz="2400" dirty="0">
              <a:solidFill>
                <a:schemeClr val="bg1"/>
              </a:solidFill>
              <a:latin typeface="Overlock" panose="020B0604020202020204" charset="0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A89B195B-08FA-F343-C7FC-E88A7FEE32AA}"/>
              </a:ext>
            </a:extLst>
          </p:cNvPr>
          <p:cNvSpPr/>
          <p:nvPr/>
        </p:nvSpPr>
        <p:spPr>
          <a:xfrm>
            <a:off x="4757056" y="3254829"/>
            <a:ext cx="2264229" cy="119742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AAFEFA-CC5C-9CD5-436E-89A159D0E26A}"/>
              </a:ext>
            </a:extLst>
          </p:cNvPr>
          <p:cNvSpPr txBox="1"/>
          <p:nvPr/>
        </p:nvSpPr>
        <p:spPr>
          <a:xfrm>
            <a:off x="4985657" y="3609592"/>
            <a:ext cx="173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  <a:latin typeface="Overlock" panose="020B0604020202020204"/>
              </a:rPr>
              <a:t>LLMs</a:t>
            </a:r>
            <a:endParaRPr lang="it-IT" sz="2400" dirty="0">
              <a:solidFill>
                <a:schemeClr val="bg1"/>
              </a:solidFill>
              <a:latin typeface="Overlock" panose="020B0604020202020204"/>
            </a:endParaRPr>
          </a:p>
        </p:txBody>
      </p:sp>
      <p:sp>
        <p:nvSpPr>
          <p:cNvPr id="5" name="Ovale 4">
            <a:extLst>
              <a:ext uri="{FF2B5EF4-FFF2-40B4-BE49-F238E27FC236}">
                <a16:creationId xmlns:a16="http://schemas.microsoft.com/office/drawing/2014/main" id="{FFBFE244-1664-86C5-B69F-B86CFC6748AB}"/>
              </a:ext>
            </a:extLst>
          </p:cNvPr>
          <p:cNvSpPr/>
          <p:nvPr/>
        </p:nvSpPr>
        <p:spPr>
          <a:xfrm>
            <a:off x="402772" y="4604657"/>
            <a:ext cx="1959429" cy="127362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Ovale 7">
            <a:extLst>
              <a:ext uri="{FF2B5EF4-FFF2-40B4-BE49-F238E27FC236}">
                <a16:creationId xmlns:a16="http://schemas.microsoft.com/office/drawing/2014/main" id="{07DA491D-E8FF-6277-1540-B1A102724CFB}"/>
              </a:ext>
            </a:extLst>
          </p:cNvPr>
          <p:cNvSpPr/>
          <p:nvPr/>
        </p:nvSpPr>
        <p:spPr>
          <a:xfrm>
            <a:off x="4871356" y="5241471"/>
            <a:ext cx="1959429" cy="127362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CEF66508-B80E-1769-4D36-DD445E185E76}"/>
              </a:ext>
            </a:extLst>
          </p:cNvPr>
          <p:cNvSpPr/>
          <p:nvPr/>
        </p:nvSpPr>
        <p:spPr>
          <a:xfrm>
            <a:off x="9160327" y="4762500"/>
            <a:ext cx="1959429" cy="1273629"/>
          </a:xfrm>
          <a:prstGeom prst="ellips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AD1EC9B1-25C8-92BF-4D8F-14DD69C5E659}"/>
              </a:ext>
            </a:extLst>
          </p:cNvPr>
          <p:cNvCxnSpPr>
            <a:cxnSpLocks/>
            <a:stCxn id="3" idx="1"/>
          </p:cNvCxnSpPr>
          <p:nvPr/>
        </p:nvCxnSpPr>
        <p:spPr>
          <a:xfrm flipH="1">
            <a:off x="2362201" y="3853543"/>
            <a:ext cx="2394855" cy="90895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08F41C4A-9C18-1FCE-0223-80F101DD54B6}"/>
              </a:ext>
            </a:extLst>
          </p:cNvPr>
          <p:cNvCxnSpPr>
            <a:cxnSpLocks/>
          </p:cNvCxnSpPr>
          <p:nvPr/>
        </p:nvCxnSpPr>
        <p:spPr>
          <a:xfrm>
            <a:off x="7021285" y="3710695"/>
            <a:ext cx="2394855" cy="1051805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CB84285A-51A6-D220-306C-C5411B3F70D8}"/>
              </a:ext>
            </a:extLst>
          </p:cNvPr>
          <p:cNvCxnSpPr>
            <a:cxnSpLocks/>
          </p:cNvCxnSpPr>
          <p:nvPr/>
        </p:nvCxnSpPr>
        <p:spPr>
          <a:xfrm>
            <a:off x="5846956" y="4452257"/>
            <a:ext cx="0" cy="628957"/>
          </a:xfrm>
          <a:prstGeom prst="straightConnector1">
            <a:avLst/>
          </a:prstGeom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A327D491-5E3D-7D87-78F8-D3AA95CEE88B}"/>
              </a:ext>
            </a:extLst>
          </p:cNvPr>
          <p:cNvSpPr txBox="1"/>
          <p:nvPr/>
        </p:nvSpPr>
        <p:spPr>
          <a:xfrm>
            <a:off x="805543" y="4931229"/>
            <a:ext cx="115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Overlock" panose="020B0604020202020204"/>
              </a:rPr>
              <a:t>Action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75CAFC0B-F9B9-4FEB-2ABC-96F0A260FF12}"/>
              </a:ext>
            </a:extLst>
          </p:cNvPr>
          <p:cNvSpPr txBox="1"/>
          <p:nvPr/>
        </p:nvSpPr>
        <p:spPr>
          <a:xfrm>
            <a:off x="5270013" y="5639595"/>
            <a:ext cx="1153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Overlock" panose="020B0604020202020204"/>
              </a:rPr>
              <a:t>Tools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74B1DDEF-3B7B-6C24-7275-517FF8AEEEA4}"/>
              </a:ext>
            </a:extLst>
          </p:cNvPr>
          <p:cNvSpPr txBox="1"/>
          <p:nvPr/>
        </p:nvSpPr>
        <p:spPr>
          <a:xfrm>
            <a:off x="9339940" y="5162061"/>
            <a:ext cx="16818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Overlock" panose="020B0604020202020204"/>
              </a:rPr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41479328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88CD69FA-F6F3-B2BE-C66E-145DBFA09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4A5DC629-AE29-9A5A-5929-41B94A5F9A2E}"/>
              </a:ext>
            </a:extLst>
          </p:cNvPr>
          <p:cNvSpPr txBox="1"/>
          <p:nvPr/>
        </p:nvSpPr>
        <p:spPr>
          <a:xfrm>
            <a:off x="1970314" y="1433488"/>
            <a:ext cx="8421632" cy="2677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Why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AI Agents?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it-IT" sz="3600" dirty="0">
              <a:solidFill>
                <a:schemeClr val="bg1"/>
              </a:solidFill>
              <a:latin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/>
                </a:solidFill>
                <a:effectLst/>
                <a:latin typeface="Overlock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-&gt; Autonomously Perform Tasks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/>
                </a:solidFill>
                <a:effectLst/>
                <a:latin typeface="Overlock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-&gt; Adapt and Learn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/>
                </a:solidFill>
                <a:effectLst/>
                <a:latin typeface="Overlock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-&gt; Increase Productivity and Efficiency</a:t>
            </a:r>
            <a:endParaRPr sz="2400" dirty="0">
              <a:solidFill>
                <a:schemeClr val="bg1"/>
              </a:solidFill>
              <a:latin typeface="Overlock" panose="020B0604020202020204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bg1"/>
                </a:solidFill>
                <a:effectLst/>
                <a:latin typeface="Overlock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-&gt; Enable Personalisation and Scalability</a:t>
            </a:r>
            <a:endParaRPr sz="2400" dirty="0">
              <a:solidFill>
                <a:schemeClr val="bg1"/>
              </a:solidFill>
              <a:latin typeface="Overlock" panose="020B0604020202020204"/>
              <a:ea typeface="Overlock" panose="020B0604020202020204"/>
              <a:cs typeface="Overlock" panose="020B0604020202020204"/>
              <a:sym typeface="Overlock"/>
            </a:endParaRPr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DABB3B08-86E4-2589-B5F7-999E78F9EA9D}"/>
              </a:ext>
            </a:extLst>
          </p:cNvPr>
          <p:cNvSpPr/>
          <p:nvPr/>
        </p:nvSpPr>
        <p:spPr>
          <a:xfrm>
            <a:off x="2376511" y="103224"/>
            <a:ext cx="2677886" cy="152317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22F337-9359-AE2E-B434-D75D6C39CB68}"/>
              </a:ext>
            </a:extLst>
          </p:cNvPr>
          <p:cNvSpPr txBox="1"/>
          <p:nvPr/>
        </p:nvSpPr>
        <p:spPr>
          <a:xfrm>
            <a:off x="2926239" y="595910"/>
            <a:ext cx="1578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  <a:latin typeface="Overlock" panose="020B0604020202020204"/>
              </a:rPr>
              <a:t>Reasoning</a:t>
            </a:r>
            <a:endParaRPr lang="it-IT" sz="2400" dirty="0">
              <a:solidFill>
                <a:schemeClr val="bg1"/>
              </a:solidFill>
              <a:latin typeface="Overlock" panose="020B0604020202020204"/>
            </a:endParaRPr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976F04BD-A7A8-4835-053D-747CD53FC59F}"/>
              </a:ext>
            </a:extLst>
          </p:cNvPr>
          <p:cNvSpPr/>
          <p:nvPr/>
        </p:nvSpPr>
        <p:spPr>
          <a:xfrm>
            <a:off x="8924047" y="2446789"/>
            <a:ext cx="2677886" cy="152317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D125EE4-BB80-F54A-45F7-E31CBCEFF9C9}"/>
              </a:ext>
            </a:extLst>
          </p:cNvPr>
          <p:cNvSpPr txBox="1"/>
          <p:nvPr/>
        </p:nvSpPr>
        <p:spPr>
          <a:xfrm>
            <a:off x="9418510" y="2977544"/>
            <a:ext cx="1578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  <a:latin typeface="Overlock" panose="020B0604020202020204"/>
              </a:rPr>
              <a:t>Acting</a:t>
            </a:r>
            <a:endParaRPr lang="it-IT" sz="2400" dirty="0">
              <a:solidFill>
                <a:schemeClr val="bg1"/>
              </a:solidFill>
              <a:latin typeface="Overlock" panose="020B0604020202020204"/>
            </a:endParaRPr>
          </a:p>
        </p:txBody>
      </p:sp>
      <p:sp>
        <p:nvSpPr>
          <p:cNvPr id="7" name="Ovale 6">
            <a:extLst>
              <a:ext uri="{FF2B5EF4-FFF2-40B4-BE49-F238E27FC236}">
                <a16:creationId xmlns:a16="http://schemas.microsoft.com/office/drawing/2014/main" id="{7DDB57BA-2852-E752-DE20-7B0930352F29}"/>
              </a:ext>
            </a:extLst>
          </p:cNvPr>
          <p:cNvSpPr/>
          <p:nvPr/>
        </p:nvSpPr>
        <p:spPr>
          <a:xfrm>
            <a:off x="590067" y="2951145"/>
            <a:ext cx="2677886" cy="152317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BDB3937-7685-BD41-2D92-9C82145D4619}"/>
              </a:ext>
            </a:extLst>
          </p:cNvPr>
          <p:cNvSpPr txBox="1"/>
          <p:nvPr/>
        </p:nvSpPr>
        <p:spPr>
          <a:xfrm>
            <a:off x="1139795" y="3508300"/>
            <a:ext cx="1578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  <a:latin typeface="Overlock" panose="020B0604020202020204"/>
              </a:rPr>
              <a:t>Observing</a:t>
            </a:r>
            <a:endParaRPr lang="it-IT" sz="2400" dirty="0">
              <a:solidFill>
                <a:schemeClr val="bg1"/>
              </a:solidFill>
              <a:latin typeface="Overlock" panose="020B0604020202020204"/>
            </a:endParaRPr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FED31A4-21BC-5496-8AFC-F8F558113CBE}"/>
              </a:ext>
            </a:extLst>
          </p:cNvPr>
          <p:cNvSpPr/>
          <p:nvPr/>
        </p:nvSpPr>
        <p:spPr>
          <a:xfrm>
            <a:off x="7832968" y="150906"/>
            <a:ext cx="2677886" cy="152317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4E2DCCB-8A1A-63CB-EF25-632E684AFCD2}"/>
              </a:ext>
            </a:extLst>
          </p:cNvPr>
          <p:cNvSpPr txBox="1"/>
          <p:nvPr/>
        </p:nvSpPr>
        <p:spPr>
          <a:xfrm>
            <a:off x="8457073" y="681661"/>
            <a:ext cx="19131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  <a:latin typeface="Overlock" panose="020B0604020202020204"/>
              </a:rPr>
              <a:t>Collaborating</a:t>
            </a:r>
            <a:endParaRPr lang="it-IT" sz="2400" dirty="0">
              <a:solidFill>
                <a:schemeClr val="bg1"/>
              </a:solidFill>
              <a:latin typeface="Overlock" panose="020B0604020202020204"/>
            </a:endParaRP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67E47288-DE1A-FBEE-2AA9-9EDE6D8A33AD}"/>
              </a:ext>
            </a:extLst>
          </p:cNvPr>
          <p:cNvSpPr/>
          <p:nvPr/>
        </p:nvSpPr>
        <p:spPr>
          <a:xfrm>
            <a:off x="6735737" y="4840851"/>
            <a:ext cx="2677886" cy="152317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BC3D01F-4222-387C-71D5-DC9AA3914A8D}"/>
              </a:ext>
            </a:extLst>
          </p:cNvPr>
          <p:cNvSpPr txBox="1"/>
          <p:nvPr/>
        </p:nvSpPr>
        <p:spPr>
          <a:xfrm>
            <a:off x="7285465" y="5362774"/>
            <a:ext cx="1578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Overlock" panose="020B0604020202020204"/>
              </a:rPr>
              <a:t>Planning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9BF24C05-5DB8-A1D3-138C-32BA9C99E3EB}"/>
              </a:ext>
            </a:extLst>
          </p:cNvPr>
          <p:cNvSpPr/>
          <p:nvPr/>
        </p:nvSpPr>
        <p:spPr>
          <a:xfrm>
            <a:off x="1681146" y="4832020"/>
            <a:ext cx="2677886" cy="152317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EAAFE64-7BA7-5D9C-9689-94E225F9ACA2}"/>
              </a:ext>
            </a:extLst>
          </p:cNvPr>
          <p:cNvSpPr txBox="1"/>
          <p:nvPr/>
        </p:nvSpPr>
        <p:spPr>
          <a:xfrm>
            <a:off x="2164380" y="5362775"/>
            <a:ext cx="1775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Overlock" panose="020B0604020202020204"/>
              </a:rPr>
              <a:t>Self-</a:t>
            </a:r>
            <a:r>
              <a:rPr lang="it-IT" sz="2400" dirty="0" err="1">
                <a:solidFill>
                  <a:schemeClr val="bg1"/>
                </a:solidFill>
                <a:latin typeface="Overlock" panose="020B0604020202020204"/>
              </a:rPr>
              <a:t>Refining</a:t>
            </a:r>
            <a:endParaRPr lang="it-IT" sz="2400" dirty="0">
              <a:solidFill>
                <a:schemeClr val="bg1"/>
              </a:solidFill>
              <a:latin typeface="Overlock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502231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80674E05-8CF1-94F1-5A53-A98A9CB89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164DC953-265F-D789-15BF-EA65044CB12A}"/>
              </a:ext>
            </a:extLst>
          </p:cNvPr>
          <p:cNvSpPr txBox="1"/>
          <p:nvPr/>
        </p:nvSpPr>
        <p:spPr>
          <a:xfrm>
            <a:off x="1597693" y="336903"/>
            <a:ext cx="8710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AI Agents Architecture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471C0B-C33F-D983-4C68-DC3F9E2B0309}"/>
              </a:ext>
            </a:extLst>
          </p:cNvPr>
          <p:cNvSpPr txBox="1"/>
          <p:nvPr/>
        </p:nvSpPr>
        <p:spPr>
          <a:xfrm>
            <a:off x="315685" y="1673088"/>
            <a:ext cx="5246915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Overlock" panose="020B0604020202020204"/>
              </a:rPr>
              <a:t>Single-Agent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verlock" panose="020B0604020202020204"/>
              </a:rPr>
              <a:t>: One AI agent handles all tasks. </a:t>
            </a:r>
          </a:p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Overlock" panose="020B0604020202020204"/>
              </a:rPr>
              <a:t>Simple to design and maintain, but less scalable </a:t>
            </a:r>
          </a:p>
          <a:p>
            <a:pPr algn="ctr"/>
            <a:r>
              <a:rPr lang="en-US" sz="2000" b="0" i="0" dirty="0">
                <a:solidFill>
                  <a:schemeClr val="bg1"/>
                </a:solidFill>
                <a:effectLst/>
                <a:latin typeface="Overlock" panose="020B0604020202020204"/>
              </a:rPr>
              <a:t>for complex tasks.</a:t>
            </a:r>
          </a:p>
          <a:p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9157369-4E19-C674-60DC-F0470D1D6A3E}"/>
              </a:ext>
            </a:extLst>
          </p:cNvPr>
          <p:cNvSpPr txBox="1"/>
          <p:nvPr/>
        </p:nvSpPr>
        <p:spPr>
          <a:xfrm>
            <a:off x="6629400" y="1648005"/>
            <a:ext cx="42998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chemeClr val="bg1"/>
                </a:solidFill>
                <a:effectLst/>
                <a:latin typeface="Overlock" panose="020B0604020202020204"/>
              </a:rPr>
              <a:t>Multi-Agent System (MAS)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verlock" panose="020B0604020202020204"/>
              </a:rPr>
              <a:t>: Multiple agents work together, enabling parallel processing and </a:t>
            </a:r>
            <a:r>
              <a:rPr lang="en-US" sz="2000" b="0" i="0" dirty="0" err="1">
                <a:solidFill>
                  <a:schemeClr val="bg1"/>
                </a:solidFill>
                <a:effectLst/>
                <a:latin typeface="Overlock" panose="020B0604020202020204"/>
              </a:rPr>
              <a:t>specialisation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Overlock" panose="020B0604020202020204"/>
              </a:rPr>
              <a:t>. More scalable and robust, but introduces coordination challenges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53C09B-11FB-076E-FDB6-36792164E6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3211" y="3774715"/>
            <a:ext cx="1631216" cy="16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8888ADD2-CF88-CE96-8CB2-5A082FC00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453" y="3584475"/>
            <a:ext cx="1631216" cy="16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59CFAB3-8262-A2F4-141E-638E998AE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792" y="3774715"/>
            <a:ext cx="1631216" cy="16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49484CB9-7244-C269-5766-C6AE77FDC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3501" y="4889881"/>
            <a:ext cx="1631216" cy="163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0C098C7-4911-DEB0-7811-C9B7F2CFA421}"/>
              </a:ext>
            </a:extLst>
          </p:cNvPr>
          <p:cNvSpPr txBox="1"/>
          <p:nvPr/>
        </p:nvSpPr>
        <p:spPr>
          <a:xfrm>
            <a:off x="1327236" y="6336431"/>
            <a:ext cx="61177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https://deepai.org/machine-learning-model/text2img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092865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0F9B3E59-8CFE-D54D-605A-D217BEB39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85A0D3F6-F150-BE53-297B-64A8DDB7FED3}"/>
              </a:ext>
            </a:extLst>
          </p:cNvPr>
          <p:cNvSpPr txBox="1"/>
          <p:nvPr/>
        </p:nvSpPr>
        <p:spPr>
          <a:xfrm>
            <a:off x="1597693" y="369560"/>
            <a:ext cx="8710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Agentic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RAG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6E58CA9-9853-5910-37C1-EA68C2EA6A8F}"/>
              </a:ext>
            </a:extLst>
          </p:cNvPr>
          <p:cNvSpPr txBox="1"/>
          <p:nvPr/>
        </p:nvSpPr>
        <p:spPr>
          <a:xfrm>
            <a:off x="1306286" y="1295400"/>
            <a:ext cx="94596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bg1"/>
                </a:solidFill>
                <a:effectLst/>
                <a:latin typeface="Overlock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Agentic RAG (Retrieval-Augmented Generation) is an advanced AI framework that integrates intelligent agents into the traditional RAG pipeline to enhance adaptability, accuracy, and handling complex workflows. Unlike standard RAG, which follows a linear retrieve-then-generate process, agentic RAG employs multiple specialised agents that actively reason, plan, and orchestrate the retrieval, validation, and synthesis of information from different sources.</a:t>
            </a:r>
            <a:endParaRPr lang="it-IT" sz="2400" dirty="0">
              <a:solidFill>
                <a:schemeClr val="bg1"/>
              </a:solidFill>
              <a:latin typeface="Overlock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05848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053B5C69-D3C7-6F28-FC84-90E4B1B06A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80CC175D-4EFF-418A-E1DD-D62F490D2AB8}"/>
              </a:ext>
            </a:extLst>
          </p:cNvPr>
          <p:cNvSpPr txBox="1"/>
          <p:nvPr/>
        </p:nvSpPr>
        <p:spPr>
          <a:xfrm>
            <a:off x="1597693" y="369560"/>
            <a:ext cx="8710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Agentic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AI vs </a:t>
            </a: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Agentic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RAG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DD2885A0-E5D6-4D71-9530-CC785A04CA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559186"/>
              </p:ext>
            </p:extLst>
          </p:nvPr>
        </p:nvGraphicFramePr>
        <p:xfrm>
          <a:off x="925287" y="2296885"/>
          <a:ext cx="9601200" cy="33854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00400">
                  <a:extLst>
                    <a:ext uri="{9D8B030D-6E8A-4147-A177-3AD203B41FA5}">
                      <a16:colId xmlns:a16="http://schemas.microsoft.com/office/drawing/2014/main" val="2016570219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362031743"/>
                    </a:ext>
                  </a:extLst>
                </a:gridCol>
                <a:gridCol w="3200400">
                  <a:extLst>
                    <a:ext uri="{9D8B030D-6E8A-4147-A177-3AD203B41FA5}">
                      <a16:colId xmlns:a16="http://schemas.microsoft.com/office/drawing/2014/main" val="2337466685"/>
                    </a:ext>
                  </a:extLst>
                </a:gridCol>
              </a:tblGrid>
              <a:tr h="342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Feature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Agentic AI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Agentic RAG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024494920"/>
                  </a:ext>
                </a:extLst>
              </a:tr>
              <a:tr h="6716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Core Functionality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Autonomous decision-making, planning, and action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Combines retrieval, generation, and agentic control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1911787"/>
                  </a:ext>
                </a:extLst>
              </a:tr>
              <a:tr h="342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Data Retrieval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May or may not include dynamic retrieval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Integrates dynamic, multi-source data retrieval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015518293"/>
                  </a:ext>
                </a:extLst>
              </a:tr>
              <a:tr h="6716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 dirty="0" err="1">
                          <a:effectLst/>
                        </a:rPr>
                        <a:t>Adaptability</a:t>
                      </a:r>
                      <a:endParaRPr lang="it-IT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Continuously learns and adapts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Adapts retrieval and generation based on context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854904090"/>
                  </a:ext>
                </a:extLst>
              </a:tr>
              <a:tr h="6716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Use Cases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Complex workflows, diagnostics, supply chain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Advanced tasks needing both retrieval and autonomy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331503"/>
                  </a:ext>
                </a:extLst>
              </a:tr>
              <a:tr h="342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Scalability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High, with parallel agents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>
                          <a:effectLst/>
                        </a:rPr>
                        <a:t>High, with multi-agent collaboration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654326265"/>
                  </a:ext>
                </a:extLst>
              </a:tr>
              <a:tr h="3426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Proactivity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it-IT" sz="1200" kern="100">
                          <a:effectLst/>
                        </a:rPr>
                        <a:t>Highly proactive</a:t>
                      </a:r>
                      <a:endParaRPr lang="it-IT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GB" sz="1200" kern="100" dirty="0">
                          <a:effectLst/>
                        </a:rPr>
                        <a:t>Proactive in retrieval and problem-solving</a:t>
                      </a:r>
                      <a:endParaRPr lang="it-IT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3560970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66384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Shape 259">
          <a:extLst>
            <a:ext uri="{FF2B5EF4-FFF2-40B4-BE49-F238E27FC236}">
              <a16:creationId xmlns:a16="http://schemas.microsoft.com/office/drawing/2014/main" id="{43C48693-093D-C9B6-5378-31B523B27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9">
            <a:extLst>
              <a:ext uri="{FF2B5EF4-FFF2-40B4-BE49-F238E27FC236}">
                <a16:creationId xmlns:a16="http://schemas.microsoft.com/office/drawing/2014/main" id="{0C372DBB-4FB0-7196-CA22-540FBCBB9FA9}"/>
              </a:ext>
            </a:extLst>
          </p:cNvPr>
          <p:cNvSpPr txBox="1"/>
          <p:nvPr/>
        </p:nvSpPr>
        <p:spPr>
          <a:xfrm>
            <a:off x="2303690" y="2064595"/>
            <a:ext cx="7101568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1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pyautogen</a:t>
            </a:r>
            <a:r>
              <a:rPr lang="it-IT" sz="4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framework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2561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665DADBD-B60A-AF1F-D2BC-91C998AFE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5129713E-F9F5-3EE3-8F03-F10D04A947D5}"/>
              </a:ext>
            </a:extLst>
          </p:cNvPr>
          <p:cNvSpPr txBox="1"/>
          <p:nvPr/>
        </p:nvSpPr>
        <p:spPr>
          <a:xfrm>
            <a:off x="1597693" y="369560"/>
            <a:ext cx="8710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pyautogen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framework for agent </a:t>
            </a: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development</a:t>
            </a:r>
            <a:endParaRPr lang="it-IT" sz="36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0DDCF23F-7C22-54F4-9C1E-F7EDFC3DBF52}"/>
              </a:ext>
            </a:extLst>
          </p:cNvPr>
          <p:cNvSpPr txBox="1"/>
          <p:nvPr/>
        </p:nvSpPr>
        <p:spPr>
          <a:xfrm>
            <a:off x="1306286" y="1295400"/>
            <a:ext cx="9459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AutoGen</a:t>
            </a:r>
            <a:r>
              <a:rPr lang="en-US" sz="2400" dirty="0">
                <a:solidFill>
                  <a:schemeClr val="bg1"/>
                </a:solidFill>
              </a:rPr>
              <a:t> (</a:t>
            </a:r>
            <a:r>
              <a:rPr lang="en-US" sz="2400" dirty="0" err="1">
                <a:solidFill>
                  <a:schemeClr val="bg1"/>
                </a:solidFill>
              </a:rPr>
              <a:t>pyautogen</a:t>
            </a:r>
            <a:r>
              <a:rPr lang="en-US" sz="2400" dirty="0">
                <a:solidFill>
                  <a:schemeClr val="bg1"/>
                </a:solidFill>
              </a:rPr>
              <a:t>), now as AG2, is an open-source programming framework originally developed by Microsoft. It is designed for building AI agents and sophisticated cooperation among multiple agents in order to solve complex tasks</a:t>
            </a:r>
            <a:r>
              <a:rPr lang="en-GB" sz="2400" dirty="0">
                <a:solidFill>
                  <a:schemeClr val="bg1"/>
                </a:solidFill>
                <a:effectLst/>
                <a:latin typeface="Overlock" panose="020B0604020202020204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it-IT" sz="2400" dirty="0">
              <a:solidFill>
                <a:schemeClr val="bg1"/>
              </a:solidFill>
              <a:latin typeface="Overlock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988455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004104AD-E129-0753-4B18-E49360DD7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26B6C83D-DBE5-FCCE-A10D-4502D34641BE}"/>
              </a:ext>
            </a:extLst>
          </p:cNvPr>
          <p:cNvSpPr txBox="1"/>
          <p:nvPr/>
        </p:nvSpPr>
        <p:spPr>
          <a:xfrm>
            <a:off x="1597693" y="369560"/>
            <a:ext cx="87108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pyautogen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agent </a:t>
            </a: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types</a:t>
            </a:r>
            <a:endParaRPr lang="it-IT" sz="36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FAF45867-F5BE-6193-50B2-DE51E05B8F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62" y="1371600"/>
            <a:ext cx="9210675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079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/>
          <p:nvPr/>
        </p:nvSpPr>
        <p:spPr>
          <a:xfrm>
            <a:off x="2924175" y="2206109"/>
            <a:ext cx="6096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Hands-on Applications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/>
        </p:nvSpPr>
        <p:spPr>
          <a:xfrm>
            <a:off x="2534428" y="304800"/>
            <a:ext cx="4136960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MySelf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Claudio Giorgio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Giancaterino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Actuary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&amp; AI Scientist</a:t>
            </a: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105" name="Google Shape;105;p3"/>
          <p:cNvSpPr txBox="1"/>
          <p:nvPr/>
        </p:nvSpPr>
        <p:spPr>
          <a:xfrm>
            <a:off x="2534428" y="2942312"/>
            <a:ext cx="4018772" cy="21236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Reach Me: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u="sng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</a:t>
            </a:r>
            <a:r>
              <a:rPr lang="it-IT" sz="2400" u="sng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Innovation Lab</a:t>
            </a: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342900" marR="0" lvl="0" indent="-190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u="sng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06" name="Google Shape;106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672" y="3591411"/>
            <a:ext cx="1695450" cy="17914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2445" y="3414713"/>
            <a:ext cx="1608739" cy="1624012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3"/>
          <p:cNvSpPr/>
          <p:nvPr/>
        </p:nvSpPr>
        <p:spPr>
          <a:xfrm>
            <a:off x="1934744" y="4310938"/>
            <a:ext cx="561195" cy="352425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3"/>
          <p:cNvSpPr/>
          <p:nvPr/>
        </p:nvSpPr>
        <p:spPr>
          <a:xfrm>
            <a:off x="6000750" y="3590925"/>
            <a:ext cx="670638" cy="42862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64148" y="541127"/>
            <a:ext cx="2138991" cy="3685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89C7D2A5-BAF4-A11A-25EE-857682CB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764" y="1439636"/>
            <a:ext cx="9840686" cy="5227864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AEB52CB0-84DB-51C0-02C2-1D12DC18EA5B}"/>
              </a:ext>
            </a:extLst>
          </p:cNvPr>
          <p:cNvSpPr txBox="1"/>
          <p:nvPr/>
        </p:nvSpPr>
        <p:spPr>
          <a:xfrm>
            <a:off x="827314" y="190500"/>
            <a:ext cx="1083128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dirty="0">
                <a:latin typeface="Overlock" panose="020B0604020202020204" charset="0"/>
              </a:rPr>
              <a:t>Go to the repository, </a:t>
            </a:r>
            <a:r>
              <a:rPr lang="it-IT" sz="2000" dirty="0" err="1">
                <a:latin typeface="Overlock" panose="020B0604020202020204" charset="0"/>
              </a:rPr>
              <a:t>fork</a:t>
            </a:r>
            <a:r>
              <a:rPr lang="it-IT" sz="2000" dirty="0">
                <a:latin typeface="Overlock" panose="020B0604020202020204" charset="0"/>
              </a:rPr>
              <a:t> and open notebooks in </a:t>
            </a:r>
            <a:r>
              <a:rPr lang="it-IT" sz="2000" dirty="0" err="1">
                <a:latin typeface="Overlock" panose="020B0604020202020204" charset="0"/>
              </a:rPr>
              <a:t>Colaboratory</a:t>
            </a:r>
            <a:r>
              <a:rPr lang="it-IT" sz="2000" dirty="0">
                <a:latin typeface="Overlock" panose="020B0604020202020204" charset="0"/>
              </a:rPr>
              <a:t>. Select Phi_1.5 </a:t>
            </a:r>
            <a:r>
              <a:rPr lang="it-IT" sz="2000" dirty="0" err="1">
                <a:latin typeface="Overlock" panose="020B0604020202020204" charset="0"/>
              </a:rPr>
              <a:t>fold</a:t>
            </a:r>
            <a:r>
              <a:rPr lang="it-IT" sz="2000" dirty="0">
                <a:latin typeface="Overlock" panose="020B0604020202020204" charset="0"/>
              </a:rPr>
              <a:t> </a:t>
            </a:r>
            <a:r>
              <a:rPr lang="it-IT" sz="2000" dirty="0" err="1">
                <a:latin typeface="Overlock" panose="020B0604020202020204" charset="0"/>
              </a:rPr>
              <a:t>unless</a:t>
            </a:r>
            <a:r>
              <a:rPr lang="it-IT" sz="2000" dirty="0">
                <a:latin typeface="Overlock" panose="020B0604020202020204" charset="0"/>
              </a:rPr>
              <a:t> </a:t>
            </a:r>
            <a:r>
              <a:rPr lang="it-IT" sz="2000" dirty="0" err="1">
                <a:latin typeface="Overlock" panose="020B0604020202020204" charset="0"/>
              </a:rPr>
              <a:t>you</a:t>
            </a:r>
            <a:r>
              <a:rPr lang="it-IT" sz="2000" dirty="0">
                <a:latin typeface="Overlock" panose="020B0604020202020204" charset="0"/>
              </a:rPr>
              <a:t> </a:t>
            </a:r>
            <a:r>
              <a:rPr lang="it-IT" sz="2000" dirty="0" err="1">
                <a:latin typeface="Overlock" panose="020B0604020202020204" charset="0"/>
              </a:rPr>
              <a:t>have</a:t>
            </a:r>
            <a:r>
              <a:rPr lang="it-IT" sz="2000" dirty="0">
                <a:latin typeface="Overlock" panose="020B0604020202020204" charset="0"/>
              </a:rPr>
              <a:t> GPU </a:t>
            </a:r>
            <a:r>
              <a:rPr lang="it-IT" sz="2000" dirty="0" err="1">
                <a:latin typeface="Overlock" panose="020B0604020202020204" charset="0"/>
              </a:rPr>
              <a:t>capacity</a:t>
            </a:r>
            <a:r>
              <a:rPr lang="it-IT" sz="2000" dirty="0">
                <a:latin typeface="Overlock" panose="020B0604020202020204" charset="0"/>
              </a:rPr>
              <a:t> for Phi_3.5.</a:t>
            </a:r>
            <a:r>
              <a:rPr lang="it-IT" dirty="0"/>
              <a:t> </a:t>
            </a:r>
            <a:r>
              <a:rPr lang="it-IT" sz="2000" dirty="0">
                <a:solidFill>
                  <a:schemeClr val="tx2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https://github.com/claudio1975/PyCon_Italia_2025/</a:t>
            </a:r>
            <a:endParaRPr lang="it-IT" sz="2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algn="just"/>
            <a:endParaRPr lang="it-IT" dirty="0"/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2184626C-3546-9FA3-23C1-F7D1E0B7B51F}"/>
              </a:ext>
            </a:extLst>
          </p:cNvPr>
          <p:cNvSpPr/>
          <p:nvPr/>
        </p:nvSpPr>
        <p:spPr>
          <a:xfrm rot="5400000">
            <a:off x="5159828" y="1309008"/>
            <a:ext cx="805543" cy="1066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DBFD9B9-5247-B0EF-E6FE-B8907C63C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34" y="2463573"/>
            <a:ext cx="1956393" cy="1930853"/>
          </a:xfrm>
          <a:prstGeom prst="rect">
            <a:avLst/>
          </a:prstGeom>
        </p:spPr>
      </p:pic>
      <p:sp>
        <p:nvSpPr>
          <p:cNvPr id="8" name="Freccia in giù 7">
            <a:extLst>
              <a:ext uri="{FF2B5EF4-FFF2-40B4-BE49-F238E27FC236}">
                <a16:creationId xmlns:a16="http://schemas.microsoft.com/office/drawing/2014/main" id="{699154BA-C79E-B0BD-02C4-C402FEB51AC1}"/>
              </a:ext>
            </a:extLst>
          </p:cNvPr>
          <p:cNvSpPr/>
          <p:nvPr/>
        </p:nvSpPr>
        <p:spPr>
          <a:xfrm>
            <a:off x="670358" y="1355952"/>
            <a:ext cx="805543" cy="10668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55750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9;g35d9b2fd2a7_0_0">
            <a:extLst>
              <a:ext uri="{FF2B5EF4-FFF2-40B4-BE49-F238E27FC236}">
                <a16:creationId xmlns:a16="http://schemas.microsoft.com/office/drawing/2014/main" id="{3F4949C4-3153-27C7-6993-E765E988DA14}"/>
              </a:ext>
            </a:extLst>
          </p:cNvPr>
          <p:cNvSpPr txBox="1"/>
          <p:nvPr/>
        </p:nvSpPr>
        <p:spPr>
          <a:xfrm>
            <a:off x="1597693" y="369560"/>
            <a:ext cx="8710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Medical</a:t>
            </a:r>
            <a:r>
              <a:rPr lang="it-IT" sz="3600" dirty="0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 Q&amp;A from </a:t>
            </a:r>
            <a:r>
              <a:rPr lang="it-IT" sz="3600" dirty="0" err="1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BoW</a:t>
            </a:r>
            <a:r>
              <a:rPr lang="it-IT" sz="3600" dirty="0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 to single agent 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tx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B42EDDA-F8AE-2034-CA39-233D74787BA0}"/>
              </a:ext>
            </a:extLst>
          </p:cNvPr>
          <p:cNvSpPr txBox="1"/>
          <p:nvPr/>
        </p:nvSpPr>
        <p:spPr>
          <a:xfrm>
            <a:off x="827314" y="1426029"/>
            <a:ext cx="1058091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dirty="0">
                <a:solidFill>
                  <a:schemeClr val="tx1"/>
                </a:solidFill>
                <a:effectLst/>
                <a:latin typeface="Overlock" panose="020B0604020202020204" charset="0"/>
              </a:rPr>
              <a:t>It uses a medical dataset with Q&amp;A (</a:t>
            </a: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Overlock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https://huggingface.co/datasets/lavita/ChatDoctor-iCliniq</a:t>
            </a:r>
            <a:r>
              <a:rPr lang="en-US" sz="2000" b="0" dirty="0">
                <a:solidFill>
                  <a:schemeClr val="tx1"/>
                </a:solidFill>
                <a:effectLst/>
                <a:latin typeface="Overlock" panose="020B0604020202020204" charset="0"/>
              </a:rPr>
              <a:t>) located in the Lavita AI Hugging Face space (</a:t>
            </a:r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Overlock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https://huggingface.co/lavita</a:t>
            </a:r>
            <a:r>
              <a:rPr lang="en-US" sz="2000" b="0" dirty="0">
                <a:solidFill>
                  <a:schemeClr val="tx1"/>
                </a:solidFill>
                <a:effectLst/>
                <a:latin typeface="Overlock" panose="020B0604020202020204" charset="0"/>
              </a:rPr>
              <a:t>). LAVITA is a blockchain-AI-based next-generation healthcare platform that enables the use of massive biomedical datasets for research while preserving individual privacy and ownership of data.</a:t>
            </a:r>
          </a:p>
          <a:p>
            <a:pPr algn="just"/>
            <a:endParaRPr lang="en-US" sz="2000" dirty="0">
              <a:solidFill>
                <a:schemeClr val="tx1"/>
              </a:solidFill>
              <a:latin typeface="Overlock" panose="020B0604020202020204" charset="0"/>
            </a:endParaRPr>
          </a:p>
          <a:p>
            <a:pPr algn="just"/>
            <a:r>
              <a:rPr lang="en-US" sz="2000" b="0" dirty="0" err="1">
                <a:solidFill>
                  <a:srgbClr val="00B0F0"/>
                </a:solidFill>
                <a:effectLst/>
                <a:latin typeface="Overlock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Medical_Q&amp;A_from_BoW</a:t>
            </a:r>
            <a:r>
              <a:rPr lang="en-US" sz="2000" b="0" dirty="0">
                <a:solidFill>
                  <a:srgbClr val="00B0F0"/>
                </a:solidFill>
                <a:effectLst/>
                <a:latin typeface="Overlock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to_Agent_Phi_3.5</a:t>
            </a:r>
            <a:endParaRPr lang="en-US" sz="2000" b="0" dirty="0">
              <a:solidFill>
                <a:srgbClr val="00B0F0"/>
              </a:solidFill>
              <a:effectLst/>
              <a:latin typeface="Overlock" panose="020B0604020202020204" charset="0"/>
            </a:endParaRPr>
          </a:p>
          <a:p>
            <a:pPr algn="just"/>
            <a:endParaRPr lang="en-US" sz="2000" b="0" dirty="0">
              <a:solidFill>
                <a:srgbClr val="467886"/>
              </a:solidFill>
              <a:effectLst/>
              <a:latin typeface="Overlock" panose="020B060402020202020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n-US" sz="2000" b="0" dirty="0">
              <a:solidFill>
                <a:srgbClr val="467886"/>
              </a:solidFill>
              <a:effectLst/>
              <a:latin typeface="Overlock" panose="020B060402020202020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n-US" sz="2000" dirty="0">
              <a:solidFill>
                <a:srgbClr val="467886"/>
              </a:solidFill>
              <a:latin typeface="Overlock" panose="020B060402020202020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endParaRPr lang="en-US" sz="2000" dirty="0">
              <a:solidFill>
                <a:srgbClr val="467886"/>
              </a:solidFill>
              <a:latin typeface="Overlock" panose="020B0604020202020204" charset="0"/>
              <a:hlinkClick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just"/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Overlock" panose="020B060402020202020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Medical_Q&amp;A_from_BoW_to_Agent_Phi_1.5</a:t>
            </a:r>
            <a:endParaRPr lang="en-US" sz="2000" b="0" dirty="0">
              <a:solidFill>
                <a:schemeClr val="tx2">
                  <a:lumMod val="50000"/>
                  <a:lumOff val="50000"/>
                </a:schemeClr>
              </a:solidFill>
              <a:effectLst/>
              <a:latin typeface="Overlock" panose="020B0604020202020204" charset="0"/>
            </a:endParaRPr>
          </a:p>
          <a:p>
            <a:pPr algn="just"/>
            <a:endParaRPr lang="en-US" sz="2000" b="0" dirty="0">
              <a:solidFill>
                <a:schemeClr val="tx1"/>
              </a:solidFill>
              <a:effectLst/>
              <a:latin typeface="Overlock" panose="020B0604020202020204" charset="0"/>
              <a:hlinkClick r:id="rId4"/>
            </a:endParaRPr>
          </a:p>
          <a:p>
            <a:pPr algn="just"/>
            <a:endParaRPr lang="en-US" sz="2000" b="0" dirty="0">
              <a:solidFill>
                <a:schemeClr val="tx1"/>
              </a:solidFill>
              <a:effectLst/>
              <a:latin typeface="Overlock" panose="020B0604020202020204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Overlock" panose="020B0604020202020204" charset="0"/>
            </a:endParaRPr>
          </a:p>
          <a:p>
            <a:pPr algn="just"/>
            <a:endParaRPr lang="en-US" sz="2000" b="0" dirty="0">
              <a:solidFill>
                <a:schemeClr val="tx1"/>
              </a:solidFill>
              <a:effectLst/>
              <a:latin typeface="Overlock" panose="020B060402020202020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6142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750953-777B-BF10-102A-B0FF0B47EC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9;g35d9b2fd2a7_0_0">
            <a:extLst>
              <a:ext uri="{FF2B5EF4-FFF2-40B4-BE49-F238E27FC236}">
                <a16:creationId xmlns:a16="http://schemas.microsoft.com/office/drawing/2014/main" id="{ACD6E271-7A4C-0D3C-5AB1-E9190F2262D4}"/>
              </a:ext>
            </a:extLst>
          </p:cNvPr>
          <p:cNvSpPr txBox="1"/>
          <p:nvPr/>
        </p:nvSpPr>
        <p:spPr>
          <a:xfrm>
            <a:off x="1597693" y="369560"/>
            <a:ext cx="8710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Medical</a:t>
            </a:r>
            <a:r>
              <a:rPr lang="it-IT" sz="3600" dirty="0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 Report </a:t>
            </a:r>
            <a:r>
              <a:rPr lang="it-IT" sz="3600" dirty="0" err="1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Agentic</a:t>
            </a:r>
            <a:r>
              <a:rPr lang="it-IT" sz="3600" dirty="0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 RAG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tx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96C697-5C46-8A1E-A768-F678F1AACD24}"/>
              </a:ext>
            </a:extLst>
          </p:cNvPr>
          <p:cNvSpPr txBox="1"/>
          <p:nvPr/>
        </p:nvSpPr>
        <p:spPr>
          <a:xfrm>
            <a:off x="827314" y="1426029"/>
            <a:ext cx="9481179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dirty="0">
                <a:solidFill>
                  <a:schemeClr val="tx1"/>
                </a:solidFill>
                <a:effectLst/>
                <a:latin typeface="Overlock" panose="020B0604020202020204" charset="0"/>
              </a:rPr>
              <a:t>It uses </a:t>
            </a:r>
            <a:r>
              <a:rPr lang="en-US" sz="2000" dirty="0">
                <a:solidFill>
                  <a:schemeClr val="tx1"/>
                </a:solidFill>
                <a:latin typeface="Overlock" panose="020B0604020202020204" charset="0"/>
              </a:rPr>
              <a:t>a </a:t>
            </a:r>
            <a:r>
              <a:rPr lang="en-US" sz="2000" b="0" dirty="0">
                <a:solidFill>
                  <a:schemeClr val="tx1"/>
                </a:solidFill>
                <a:effectLst/>
                <a:latin typeface="Overlock" panose="020B0604020202020204" charset="0"/>
              </a:rPr>
              <a:t>source, which is an opinion draft from MedTech Europe (</a:t>
            </a:r>
            <a:r>
              <a:rPr lang="it-IT" sz="2000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Overlock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https://www.medtecheurope.org/wp-content/uploads/2024/03/medical-technology-industry-perspective-on-the-final-ai-act-1.pdf</a:t>
            </a:r>
            <a:r>
              <a:rPr lang="en-US" sz="2000" b="0" dirty="0">
                <a:solidFill>
                  <a:schemeClr val="tx1"/>
                </a:solidFill>
                <a:effectLst/>
                <a:latin typeface="Overlock" panose="020B0604020202020204" charset="0"/>
              </a:rPr>
              <a:t>), a trade association for the medical technology industry in Europe. It outlines the industry's perspective on the final text of the EU's AI Act, specifically regarding its application to medical technologies.</a:t>
            </a:r>
          </a:p>
          <a:p>
            <a:pPr algn="just"/>
            <a:endParaRPr lang="en-US" sz="2000" b="0" dirty="0">
              <a:solidFill>
                <a:schemeClr val="tx1"/>
              </a:solidFill>
              <a:effectLst/>
              <a:latin typeface="Overlock" panose="020B0604020202020204" charset="0"/>
            </a:endParaRPr>
          </a:p>
          <a:p>
            <a:endParaRPr lang="it-IT" dirty="0"/>
          </a:p>
          <a:p>
            <a:r>
              <a:rPr lang="it-IT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Overlock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Medical_Report_Agentic_RAG_Phi_3.5</a:t>
            </a:r>
            <a:endParaRPr lang="it-IT" sz="2000" dirty="0">
              <a:solidFill>
                <a:schemeClr val="tx2">
                  <a:lumMod val="50000"/>
                  <a:lumOff val="50000"/>
                </a:schemeClr>
              </a:solidFill>
              <a:latin typeface="Overlock" panose="020B0604020202020204" charset="0"/>
            </a:endParaRPr>
          </a:p>
          <a:p>
            <a:endParaRPr lang="it-IT" sz="2000" dirty="0">
              <a:solidFill>
                <a:schemeClr val="tx2">
                  <a:lumMod val="50000"/>
                  <a:lumOff val="50000"/>
                </a:schemeClr>
              </a:solidFill>
              <a:latin typeface="Overlock" panose="020B0604020202020204" charset="0"/>
            </a:endParaRPr>
          </a:p>
          <a:p>
            <a:endParaRPr lang="it-IT" sz="2000" dirty="0">
              <a:solidFill>
                <a:schemeClr val="tx2">
                  <a:lumMod val="50000"/>
                  <a:lumOff val="50000"/>
                </a:schemeClr>
              </a:solidFill>
              <a:latin typeface="Overlock" panose="020B0604020202020204" charset="0"/>
            </a:endParaRPr>
          </a:p>
          <a:p>
            <a:endParaRPr lang="it-IT" sz="2000" dirty="0">
              <a:solidFill>
                <a:schemeClr val="tx2">
                  <a:lumMod val="50000"/>
                  <a:lumOff val="50000"/>
                </a:schemeClr>
              </a:solidFill>
              <a:latin typeface="Overlock" panose="020B0604020202020204" charset="0"/>
            </a:endParaRPr>
          </a:p>
          <a:p>
            <a:r>
              <a:rPr lang="it-IT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Overlock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Medical_Report_Agentic_RAG_Phi_1.5</a:t>
            </a:r>
            <a:endParaRPr lang="it-IT" sz="2000" dirty="0">
              <a:solidFill>
                <a:schemeClr val="tx2">
                  <a:lumMod val="50000"/>
                  <a:lumOff val="50000"/>
                </a:schemeClr>
              </a:solidFill>
              <a:latin typeface="Overlock" panose="020B0604020202020204" charset="0"/>
            </a:endParaRPr>
          </a:p>
          <a:p>
            <a:endParaRPr lang="it-IT" sz="2000" dirty="0">
              <a:latin typeface="Overlock" panose="020B0604020202020204" charset="0"/>
            </a:endParaRPr>
          </a:p>
          <a:p>
            <a:endParaRPr lang="it-IT" sz="2000" dirty="0">
              <a:latin typeface="Overlock" panose="020B0604020202020204" charset="0"/>
            </a:endParaRPr>
          </a:p>
          <a:p>
            <a:endParaRPr lang="it-IT" sz="2000" dirty="0">
              <a:latin typeface="Overlock" panose="020B060402020202020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404078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5B0618-A51C-ACE0-E07B-B6577298E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89;g35d9b2fd2a7_0_0">
            <a:extLst>
              <a:ext uri="{FF2B5EF4-FFF2-40B4-BE49-F238E27FC236}">
                <a16:creationId xmlns:a16="http://schemas.microsoft.com/office/drawing/2014/main" id="{B2ADC472-00A2-C120-9080-01B949E1C52B}"/>
              </a:ext>
            </a:extLst>
          </p:cNvPr>
          <p:cNvSpPr txBox="1"/>
          <p:nvPr/>
        </p:nvSpPr>
        <p:spPr>
          <a:xfrm>
            <a:off x="1597693" y="369560"/>
            <a:ext cx="87108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Medical</a:t>
            </a:r>
            <a:r>
              <a:rPr lang="it-IT" sz="3600" dirty="0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 Report Advanced </a:t>
            </a:r>
            <a:r>
              <a:rPr lang="it-IT" sz="3600" dirty="0" err="1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Agentic</a:t>
            </a:r>
            <a:r>
              <a:rPr lang="it-IT" sz="3600" dirty="0">
                <a:solidFill>
                  <a:schemeClr val="tx1"/>
                </a:solidFill>
                <a:latin typeface="Overlock"/>
                <a:ea typeface="Overlock"/>
                <a:cs typeface="Overlock"/>
                <a:sym typeface="Overlock"/>
              </a:rPr>
              <a:t> RAG</a:t>
            </a:r>
            <a:endParaRPr dirty="0">
              <a:solidFill>
                <a:schemeClr val="tx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tx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BF6546B-5BBD-41DD-47EC-03DAD21E825C}"/>
              </a:ext>
            </a:extLst>
          </p:cNvPr>
          <p:cNvSpPr txBox="1"/>
          <p:nvPr/>
        </p:nvSpPr>
        <p:spPr>
          <a:xfrm>
            <a:off x="827314" y="1426029"/>
            <a:ext cx="948117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b="0" dirty="0">
                <a:solidFill>
                  <a:schemeClr val="tx1"/>
                </a:solidFill>
                <a:effectLst/>
                <a:latin typeface="Overlock" panose="020B0604020202020204" charset="0"/>
              </a:rPr>
              <a:t>It uses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Overlock" panose="020B0604020202020204" charset="0"/>
              </a:rPr>
              <a:t>an academic article and analyses how the newly adopted EU AI Act affects medical devices, detailing classification, compliance requirements, provider obligations, and the future impact on digital healthcare products. (</a:t>
            </a:r>
            <a:r>
              <a:rPr lang="it-IT" sz="2000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Overlock" panose="020B060402020202020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https://www.nature.com/articles/s41746-024-01232-3.pdf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Overlock" panose="020B0604020202020204" charset="0"/>
              </a:rPr>
              <a:t>)</a:t>
            </a:r>
          </a:p>
          <a:p>
            <a:pPr algn="just"/>
            <a:endParaRPr lang="en-US" sz="2000" b="0" dirty="0">
              <a:solidFill>
                <a:schemeClr val="tx1"/>
              </a:solidFill>
              <a:effectLst/>
              <a:latin typeface="Overlock" panose="020B0604020202020204" charset="0"/>
            </a:endParaRPr>
          </a:p>
          <a:p>
            <a:pPr algn="just"/>
            <a:endParaRPr lang="en-US" sz="2000" dirty="0">
              <a:solidFill>
                <a:schemeClr val="tx1"/>
              </a:solidFill>
              <a:latin typeface="Overlock" panose="020B0604020202020204" charset="0"/>
            </a:endParaRPr>
          </a:p>
          <a:p>
            <a:pPr algn="just"/>
            <a:r>
              <a:rPr lang="en-US" sz="2000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Overlock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Medical_Report_Advanced_Agentic_RAG_Phi_3.5</a:t>
            </a:r>
            <a:endParaRPr lang="en-US" sz="2000" b="0" dirty="0">
              <a:solidFill>
                <a:schemeClr val="tx2">
                  <a:lumMod val="50000"/>
                  <a:lumOff val="50000"/>
                </a:schemeClr>
              </a:solidFill>
              <a:effectLst/>
              <a:latin typeface="Overlock" panose="020B0604020202020204" charset="0"/>
            </a:endParaRPr>
          </a:p>
          <a:p>
            <a:pPr algn="just"/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  <a:latin typeface="Overlock" panose="020B0604020202020204" charset="0"/>
            </a:endParaRPr>
          </a:p>
          <a:p>
            <a:pPr algn="just"/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  <a:latin typeface="Overlock" panose="020B0604020202020204" charset="0"/>
            </a:endParaRPr>
          </a:p>
          <a:p>
            <a:pPr algn="just"/>
            <a:endParaRPr lang="en-US" sz="2000" b="0" dirty="0">
              <a:solidFill>
                <a:schemeClr val="tx2">
                  <a:lumMod val="50000"/>
                  <a:lumOff val="50000"/>
                </a:schemeClr>
              </a:solidFill>
              <a:effectLst/>
              <a:latin typeface="Overlock" panose="020B0604020202020204" charset="0"/>
            </a:endParaRPr>
          </a:p>
          <a:p>
            <a:pPr algn="just"/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Overlock" panose="020B060402020202020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Medical_Report_Advanced_Agentic_RAG_Phi_1.5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  <a:latin typeface="Overlock" panose="020B0604020202020204" charset="0"/>
            </a:endParaRPr>
          </a:p>
          <a:p>
            <a:pPr algn="just"/>
            <a:endParaRPr lang="en-US" sz="2000" b="0" dirty="0">
              <a:solidFill>
                <a:schemeClr val="tx2">
                  <a:lumMod val="50000"/>
                  <a:lumOff val="50000"/>
                </a:schemeClr>
              </a:solidFill>
              <a:effectLst/>
              <a:latin typeface="Overlock" panose="020B0604020202020204" charset="0"/>
            </a:endParaRPr>
          </a:p>
          <a:p>
            <a:pPr algn="just"/>
            <a:endParaRPr lang="en-US" sz="2000" b="0" dirty="0">
              <a:solidFill>
                <a:schemeClr val="tx1"/>
              </a:solidFill>
              <a:effectLst/>
              <a:latin typeface="Overlock" panose="020B0604020202020204" charset="0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266785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Shape 442">
          <a:extLst>
            <a:ext uri="{FF2B5EF4-FFF2-40B4-BE49-F238E27FC236}">
              <a16:creationId xmlns:a16="http://schemas.microsoft.com/office/drawing/2014/main" id="{CBD49F50-00ED-330A-E104-9EFCA4E7F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>
            <a:extLst>
              <a:ext uri="{FF2B5EF4-FFF2-40B4-BE49-F238E27FC236}">
                <a16:creationId xmlns:a16="http://schemas.microsoft.com/office/drawing/2014/main" id="{3B34B3F7-C010-31A0-84B1-A5AEBB6EF401}"/>
              </a:ext>
            </a:extLst>
          </p:cNvPr>
          <p:cNvSpPr txBox="1"/>
          <p:nvPr/>
        </p:nvSpPr>
        <p:spPr>
          <a:xfrm>
            <a:off x="2924175" y="2206109"/>
            <a:ext cx="609600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Set up the notebooks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3069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8324A23E-70A0-8968-9DA6-C8B0CACDD6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179790E-BFDB-B8CD-410D-01297817B38F}"/>
              </a:ext>
            </a:extLst>
          </p:cNvPr>
          <p:cNvSpPr txBox="1"/>
          <p:nvPr/>
        </p:nvSpPr>
        <p:spPr>
          <a:xfrm>
            <a:off x="729074" y="441731"/>
            <a:ext cx="10929525" cy="232114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it-IT" sz="2000" b="1" i="1" dirty="0">
                <a:solidFill>
                  <a:srgbClr val="0F2B72"/>
                </a:solidFill>
                <a:latin typeface="Verdana"/>
                <a:cs typeface="Verdana"/>
              </a:rPr>
              <a:t>OpenAI API Key</a:t>
            </a:r>
          </a:p>
          <a:p>
            <a:pPr marL="12700">
              <a:lnSpc>
                <a:spcPct val="100000"/>
              </a:lnSpc>
              <a:spcBef>
                <a:spcPts val="100"/>
              </a:spcBef>
            </a:pPr>
            <a:endParaRPr lang="it-IT" sz="2000" b="1" i="1" dirty="0">
              <a:solidFill>
                <a:srgbClr val="0F2B72"/>
              </a:solidFill>
              <a:latin typeface="Verdana"/>
              <a:cs typeface="Verdana"/>
            </a:endParaRPr>
          </a:p>
          <a:p>
            <a:pPr marL="12700" algn="just">
              <a:lnSpc>
                <a:spcPct val="100000"/>
              </a:lnSpc>
              <a:spcBef>
                <a:spcPts val="100"/>
              </a:spcBef>
            </a:pPr>
            <a:r>
              <a:rPr lang="en-US" sz="2000" b="0" i="0" dirty="0">
                <a:solidFill>
                  <a:srgbClr val="31333F"/>
                </a:solidFill>
                <a:effectLst/>
                <a:latin typeface="Overlock" panose="020B0604020202020204" charset="0"/>
              </a:rPr>
              <a:t>AI agents in the </a:t>
            </a:r>
            <a:r>
              <a:rPr lang="en-US" sz="2000" b="1" i="0" dirty="0" err="1">
                <a:solidFill>
                  <a:srgbClr val="31333F"/>
                </a:solidFill>
                <a:effectLst/>
                <a:latin typeface="Overlock" panose="020B0604020202020204" charset="0"/>
              </a:rPr>
              <a:t>pyautogen</a:t>
            </a:r>
            <a:r>
              <a:rPr lang="en-US" sz="2000" b="0" i="0" dirty="0">
                <a:solidFill>
                  <a:srgbClr val="31333F"/>
                </a:solidFill>
                <a:effectLst/>
                <a:latin typeface="Overlock" panose="020B0604020202020204" charset="0"/>
              </a:rPr>
              <a:t> framework run using the OpenAI provider. During the workshop, an API key is provided to explore the notebooks. Please send an email with your name and surname to </a:t>
            </a:r>
            <a:r>
              <a:rPr lang="en-US" sz="2000" b="1" i="0" u="sng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Overlock" panose="020B060402020202020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towards.innovation.lab@gmail.com</a:t>
            </a:r>
            <a:r>
              <a:rPr lang="en-US" sz="2000" b="0" i="0" dirty="0">
                <a:solidFill>
                  <a:srgbClr val="31333F"/>
                </a:solidFill>
                <a:effectLst/>
                <a:latin typeface="Overlock" panose="020B0604020202020204" charset="0"/>
              </a:rPr>
              <a:t>. You’ll receive an invitation, which you should accept. This will enroll you in the project environment and provide you with the API key to upload into the notebooks.</a:t>
            </a:r>
            <a:r>
              <a:rPr lang="it-IT" sz="2000" dirty="0">
                <a:latin typeface="Overlock" panose="020B0604020202020204" charset="0"/>
                <a:cs typeface="Verdana"/>
              </a:rPr>
              <a:t> </a:t>
            </a:r>
            <a:endParaRPr sz="2000" dirty="0">
              <a:latin typeface="Overlock" panose="020B0604020202020204" charset="0"/>
              <a:cs typeface="Verdana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2000" dirty="0">
              <a:latin typeface="Verdana"/>
              <a:cs typeface="Verdana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FAFC83F-5A41-565F-8C6E-ECE69750C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0372" y="2898884"/>
            <a:ext cx="4809962" cy="341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4751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D421DD37-3904-05FE-177A-35F3ADE39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399834"/>
            <a:ext cx="9895114" cy="5256779"/>
          </a:xfrm>
          <a:prstGeom prst="rect">
            <a:avLst/>
          </a:prstGeom>
        </p:spPr>
      </p:pic>
      <p:sp>
        <p:nvSpPr>
          <p:cNvPr id="4" name="Freccia in giù 3">
            <a:extLst>
              <a:ext uri="{FF2B5EF4-FFF2-40B4-BE49-F238E27FC236}">
                <a16:creationId xmlns:a16="http://schemas.microsoft.com/office/drawing/2014/main" id="{F4661321-0461-1ACB-D769-18411AEBC343}"/>
              </a:ext>
            </a:extLst>
          </p:cNvPr>
          <p:cNvSpPr/>
          <p:nvPr/>
        </p:nvSpPr>
        <p:spPr>
          <a:xfrm>
            <a:off x="2111828" y="3973286"/>
            <a:ext cx="783772" cy="89262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F3E966E-C14E-0029-8406-6A8550C0E55E}"/>
              </a:ext>
            </a:extLst>
          </p:cNvPr>
          <p:cNvSpPr txBox="1"/>
          <p:nvPr/>
        </p:nvSpPr>
        <p:spPr>
          <a:xfrm>
            <a:off x="609600" y="217714"/>
            <a:ext cx="1005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err="1">
                <a:latin typeface="Overlock" panose="020B0604020202020204" charset="0"/>
              </a:rPr>
              <a:t>When</a:t>
            </a:r>
            <a:r>
              <a:rPr lang="it-IT" sz="2000" dirty="0">
                <a:latin typeface="Overlock" panose="020B0604020202020204" charset="0"/>
              </a:rPr>
              <a:t> </a:t>
            </a:r>
            <a:r>
              <a:rPr lang="it-IT" sz="2000" dirty="0" err="1">
                <a:latin typeface="Overlock" panose="020B0604020202020204" charset="0"/>
              </a:rPr>
              <a:t>you</a:t>
            </a:r>
            <a:r>
              <a:rPr lang="it-IT" sz="2000" dirty="0">
                <a:latin typeface="Overlock" panose="020B0604020202020204" charset="0"/>
              </a:rPr>
              <a:t> </a:t>
            </a:r>
            <a:r>
              <a:rPr lang="it-IT" sz="2000" dirty="0" err="1">
                <a:latin typeface="Overlock" panose="020B0604020202020204" charset="0"/>
              </a:rPr>
              <a:t>receive</a:t>
            </a:r>
            <a:r>
              <a:rPr lang="it-IT" sz="2000" dirty="0">
                <a:latin typeface="Overlock" panose="020B0604020202020204" charset="0"/>
              </a:rPr>
              <a:t> the OpenAI api key, </a:t>
            </a:r>
            <a:r>
              <a:rPr lang="it-IT" sz="2000" dirty="0" err="1">
                <a:latin typeface="Overlock" panose="020B0604020202020204" charset="0"/>
              </a:rPr>
              <a:t>you</a:t>
            </a:r>
            <a:r>
              <a:rPr lang="it-IT" sz="2000" dirty="0">
                <a:latin typeface="Overlock" panose="020B0604020202020204" charset="0"/>
              </a:rPr>
              <a:t> can upload </a:t>
            </a:r>
            <a:r>
              <a:rPr lang="it-IT" sz="2000" dirty="0" err="1">
                <a:latin typeface="Overlock" panose="020B0604020202020204" charset="0"/>
              </a:rPr>
              <a:t>it</a:t>
            </a:r>
            <a:r>
              <a:rPr lang="it-IT" sz="2000" dirty="0">
                <a:latin typeface="Overlock" panose="020B0604020202020204" charset="0"/>
              </a:rPr>
              <a:t> to the notebook for the workshop.</a:t>
            </a:r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14290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F3C0955D-5E88-933C-392D-CF9DB421D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342" y="1834243"/>
            <a:ext cx="8708571" cy="4626428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91963EE0-A3B3-743A-336D-FAB8C3DBFA14}"/>
              </a:ext>
            </a:extLst>
          </p:cNvPr>
          <p:cNvSpPr txBox="1"/>
          <p:nvPr/>
        </p:nvSpPr>
        <p:spPr>
          <a:xfrm>
            <a:off x="446314" y="293914"/>
            <a:ext cx="11288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i="1" dirty="0" err="1">
                <a:latin typeface="Verdana" panose="020B0604030504040204" pitchFamily="34" charset="0"/>
                <a:ea typeface="Verdana" panose="020B0604030504040204" pitchFamily="34" charset="0"/>
              </a:rPr>
              <a:t>Hugging</a:t>
            </a:r>
            <a:r>
              <a:rPr lang="it-IT" sz="2000" b="1" i="1" dirty="0">
                <a:latin typeface="Verdana" panose="020B0604030504040204" pitchFamily="34" charset="0"/>
                <a:ea typeface="Verdana" panose="020B0604030504040204" pitchFamily="34" charset="0"/>
              </a:rPr>
              <a:t> Face User Access Token</a:t>
            </a:r>
          </a:p>
          <a:p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Fetch </a:t>
            </a:r>
            <a:r>
              <a:rPr lang="it-IT" sz="2000" dirty="0" err="1">
                <a:latin typeface="Overlock" panose="020B0604020202020204" charset="0"/>
                <a:ea typeface="Verdana" panose="020B0604030504040204" pitchFamily="34" charset="0"/>
              </a:rPr>
              <a:t>your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 token from </a:t>
            </a:r>
            <a:r>
              <a:rPr lang="it-IT" sz="2000" dirty="0" err="1">
                <a:latin typeface="Overlock" panose="020B0604020202020204" charset="0"/>
                <a:ea typeface="Verdana" panose="020B0604030504040204" pitchFamily="34" charset="0"/>
              </a:rPr>
              <a:t>Hugging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 Face to download datasets and models from the </a:t>
            </a:r>
            <a:r>
              <a:rPr lang="it-IT" sz="2000" dirty="0" err="1">
                <a:latin typeface="Overlock" panose="020B0604020202020204" charset="0"/>
                <a:ea typeface="Verdana" panose="020B0604030504040204" pitchFamily="34" charset="0"/>
              </a:rPr>
              <a:t>platform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. </a:t>
            </a:r>
            <a:r>
              <a:rPr lang="it-IT" sz="2000" dirty="0" err="1">
                <a:latin typeface="Overlock" panose="020B0604020202020204" charset="0"/>
                <a:ea typeface="Verdana" panose="020B0604030504040204" pitchFamily="34" charset="0"/>
              </a:rPr>
              <a:t>If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latin typeface="Overlock" panose="020B0604020202020204" charset="0"/>
                <a:ea typeface="Verdana" panose="020B0604030504040204" pitchFamily="34" charset="0"/>
              </a:rPr>
              <a:t>you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latin typeface="Overlock" panose="020B0604020202020204" charset="0"/>
                <a:ea typeface="Verdana" panose="020B0604030504040204" pitchFamily="34" charset="0"/>
              </a:rPr>
              <a:t>don’t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latin typeface="Overlock" panose="020B0604020202020204" charset="0"/>
                <a:ea typeface="Verdana" panose="020B0604030504040204" pitchFamily="34" charset="0"/>
              </a:rPr>
              <a:t>have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 a </a:t>
            </a:r>
            <a:r>
              <a:rPr lang="it-IT" sz="2000" dirty="0" err="1">
                <a:latin typeface="Overlock" panose="020B0604020202020204" charset="0"/>
                <a:ea typeface="Verdana" panose="020B0604030504040204" pitchFamily="34" charset="0"/>
              </a:rPr>
              <a:t>Hugging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 Face account, </a:t>
            </a:r>
            <a:r>
              <a:rPr lang="it-IT" sz="2000" dirty="0" err="1">
                <a:latin typeface="Overlock" panose="020B0604020202020204" charset="0"/>
                <a:ea typeface="Verdana" panose="020B0604030504040204" pitchFamily="34" charset="0"/>
              </a:rPr>
              <a:t>please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 </a:t>
            </a:r>
            <a:r>
              <a:rPr lang="it-IT" sz="2000" dirty="0" err="1">
                <a:latin typeface="Overlock" panose="020B0604020202020204" charset="0"/>
                <a:ea typeface="Verdana" panose="020B0604030504040204" pitchFamily="34" charset="0"/>
              </a:rPr>
              <a:t>sign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 up; </a:t>
            </a:r>
            <a:r>
              <a:rPr lang="it-IT" sz="2000" dirty="0" err="1">
                <a:latin typeface="Overlock" panose="020B0604020202020204" charset="0"/>
                <a:ea typeface="Verdana" panose="020B0604030504040204" pitchFamily="34" charset="0"/>
              </a:rPr>
              <a:t>it’s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</a:rPr>
              <a:t> free. </a:t>
            </a:r>
            <a:r>
              <a:rPr lang="it-IT" sz="2000" dirty="0">
                <a:latin typeface="Overlock" panose="020B0604020202020204" charset="0"/>
                <a:ea typeface="Verdana" panose="020B0604030504040204" pitchFamily="34" charset="0"/>
                <a:hlinkClick r:id="rId3"/>
              </a:rPr>
              <a:t>https://huggingface.co/join</a:t>
            </a:r>
            <a:endParaRPr lang="it-IT" sz="2000" dirty="0">
              <a:latin typeface="Overlock" panose="020B0604020202020204" charset="0"/>
              <a:ea typeface="Verdana" panose="020B0604030504040204" pitchFamily="34" charset="0"/>
            </a:endParaRPr>
          </a:p>
          <a:p>
            <a:endParaRPr lang="it-IT" sz="2000" dirty="0">
              <a:latin typeface="Overlock" panose="020B060402020202020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7433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0F76505E-E3BD-06FE-2860-D476D526F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0971" y="1700894"/>
            <a:ext cx="8098971" cy="4302578"/>
          </a:xfrm>
          <a:prstGeom prst="rect">
            <a:avLst/>
          </a:prstGeom>
        </p:spPr>
      </p:pic>
      <p:sp>
        <p:nvSpPr>
          <p:cNvPr id="5" name="Freccia a sinistra 4">
            <a:extLst>
              <a:ext uri="{FF2B5EF4-FFF2-40B4-BE49-F238E27FC236}">
                <a16:creationId xmlns:a16="http://schemas.microsoft.com/office/drawing/2014/main" id="{3818997B-BBB8-FE50-C936-DD2D5AF3B4AD}"/>
              </a:ext>
            </a:extLst>
          </p:cNvPr>
          <p:cNvSpPr/>
          <p:nvPr/>
        </p:nvSpPr>
        <p:spPr>
          <a:xfrm>
            <a:off x="8186058" y="4656364"/>
            <a:ext cx="805542" cy="50074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DBF4ED5-5487-5243-C446-42E3E7AD5065}"/>
              </a:ext>
            </a:extLst>
          </p:cNvPr>
          <p:cNvSpPr txBox="1"/>
          <p:nvPr/>
        </p:nvSpPr>
        <p:spPr>
          <a:xfrm>
            <a:off x="511629" y="272143"/>
            <a:ext cx="1053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Overlock" panose="020B0604020202020204" charset="0"/>
              </a:rPr>
              <a:t>Click on the top </a:t>
            </a:r>
            <a:r>
              <a:rPr lang="it-IT" sz="2000" dirty="0" err="1">
                <a:latin typeface="Overlock" panose="020B0604020202020204" charset="0"/>
              </a:rPr>
              <a:t>right</a:t>
            </a:r>
            <a:r>
              <a:rPr lang="it-IT" sz="2000" dirty="0">
                <a:latin typeface="Overlock" panose="020B0604020202020204" charset="0"/>
              </a:rPr>
              <a:t> of the web page, on </a:t>
            </a:r>
            <a:r>
              <a:rPr lang="it-IT" sz="2000" dirty="0" err="1">
                <a:latin typeface="Overlock" panose="020B0604020202020204" charset="0"/>
              </a:rPr>
              <a:t>your</a:t>
            </a:r>
            <a:r>
              <a:rPr lang="it-IT" sz="2000" dirty="0">
                <a:latin typeface="Overlock" panose="020B0604020202020204" charset="0"/>
              </a:rPr>
              <a:t> account menu, and </a:t>
            </a:r>
            <a:r>
              <a:rPr lang="it-IT" sz="2000" dirty="0" err="1">
                <a:latin typeface="Overlock" panose="020B0604020202020204" charset="0"/>
              </a:rPr>
              <a:t>select</a:t>
            </a:r>
            <a:r>
              <a:rPr lang="it-IT" sz="2000" dirty="0">
                <a:latin typeface="Overlock" panose="020B0604020202020204" charset="0"/>
              </a:rPr>
              <a:t> «access tokens».</a:t>
            </a:r>
          </a:p>
        </p:txBody>
      </p:sp>
    </p:spTree>
    <p:extLst>
      <p:ext uri="{BB962C8B-B14F-4D97-AF65-F5344CB8AC3E}">
        <p14:creationId xmlns:p14="http://schemas.microsoft.com/office/powerpoint/2010/main" val="5253856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78EAB54-2FCC-7F28-F325-8DCC4D8C9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8" y="1876423"/>
            <a:ext cx="8752114" cy="4649561"/>
          </a:xfrm>
          <a:prstGeom prst="rect">
            <a:avLst/>
          </a:prstGeom>
        </p:spPr>
      </p:pic>
      <p:sp>
        <p:nvSpPr>
          <p:cNvPr id="4" name="Freccia a sinistra 3">
            <a:extLst>
              <a:ext uri="{FF2B5EF4-FFF2-40B4-BE49-F238E27FC236}">
                <a16:creationId xmlns:a16="http://schemas.microsoft.com/office/drawing/2014/main" id="{2A271C22-770F-2FD6-B246-7CA4D6C17E41}"/>
              </a:ext>
            </a:extLst>
          </p:cNvPr>
          <p:cNvSpPr/>
          <p:nvPr/>
        </p:nvSpPr>
        <p:spPr>
          <a:xfrm>
            <a:off x="8773886" y="3004457"/>
            <a:ext cx="1045028" cy="696686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6D16C19-3F60-EBDF-DDC2-A6D573A3414F}"/>
              </a:ext>
            </a:extLst>
          </p:cNvPr>
          <p:cNvSpPr txBox="1"/>
          <p:nvPr/>
        </p:nvSpPr>
        <p:spPr>
          <a:xfrm>
            <a:off x="566057" y="239486"/>
            <a:ext cx="9514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Overlock" panose="020B0604020202020204" charset="0"/>
              </a:rPr>
              <a:t>Select create new token</a:t>
            </a:r>
          </a:p>
        </p:txBody>
      </p:sp>
    </p:spTree>
    <p:extLst>
      <p:ext uri="{BB962C8B-B14F-4D97-AF65-F5344CB8AC3E}">
        <p14:creationId xmlns:p14="http://schemas.microsoft.com/office/powerpoint/2010/main" val="2881877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"/>
          <p:cNvSpPr txBox="1"/>
          <p:nvPr/>
        </p:nvSpPr>
        <p:spPr>
          <a:xfrm>
            <a:off x="2924175" y="2206109"/>
            <a:ext cx="6096000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4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NLP evolution: from Bag of Words to Agents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B671B567-CDE3-8F96-F70F-C1574A243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2" y="1745115"/>
            <a:ext cx="8773886" cy="466112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6C119F83-14E1-A9DB-6F11-788E453765C2}"/>
              </a:ext>
            </a:extLst>
          </p:cNvPr>
          <p:cNvSpPr txBox="1"/>
          <p:nvPr/>
        </p:nvSpPr>
        <p:spPr>
          <a:xfrm>
            <a:off x="609600" y="293914"/>
            <a:ext cx="102325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Overlock" panose="020B0604020202020204" charset="0"/>
              </a:rPr>
              <a:t>Select </a:t>
            </a:r>
            <a:r>
              <a:rPr lang="it-IT" sz="2000" dirty="0" err="1">
                <a:latin typeface="Overlock" panose="020B0604020202020204" charset="0"/>
              </a:rPr>
              <a:t>read</a:t>
            </a:r>
            <a:r>
              <a:rPr lang="it-IT" sz="2000" dirty="0">
                <a:latin typeface="Overlock" panose="020B0604020202020204" charset="0"/>
              </a:rPr>
              <a:t>, </a:t>
            </a:r>
            <a:r>
              <a:rPr lang="it-IT" sz="2000" dirty="0" err="1">
                <a:latin typeface="Overlock" panose="020B0604020202020204" charset="0"/>
              </a:rPr>
              <a:t>insert</a:t>
            </a:r>
            <a:r>
              <a:rPr lang="it-IT" sz="2000" dirty="0">
                <a:latin typeface="Overlock" panose="020B0604020202020204" charset="0"/>
              </a:rPr>
              <a:t> a name and </a:t>
            </a:r>
            <a:r>
              <a:rPr lang="it-IT" sz="2000" dirty="0" err="1">
                <a:latin typeface="Overlock" panose="020B0604020202020204" charset="0"/>
              </a:rPr>
              <a:t>select</a:t>
            </a:r>
            <a:r>
              <a:rPr lang="it-IT" sz="2000" dirty="0">
                <a:latin typeface="Overlock" panose="020B0604020202020204" charset="0"/>
              </a:rPr>
              <a:t> create token</a:t>
            </a:r>
          </a:p>
        </p:txBody>
      </p:sp>
      <p:sp>
        <p:nvSpPr>
          <p:cNvPr id="5" name="Freccia in giù 4">
            <a:extLst>
              <a:ext uri="{FF2B5EF4-FFF2-40B4-BE49-F238E27FC236}">
                <a16:creationId xmlns:a16="http://schemas.microsoft.com/office/drawing/2014/main" id="{4CCE9969-2214-4B81-58AD-CB29D0D2EA4F}"/>
              </a:ext>
            </a:extLst>
          </p:cNvPr>
          <p:cNvSpPr/>
          <p:nvPr/>
        </p:nvSpPr>
        <p:spPr>
          <a:xfrm>
            <a:off x="3973287" y="2318657"/>
            <a:ext cx="653142" cy="95794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Freccia a sinistra 5">
            <a:extLst>
              <a:ext uri="{FF2B5EF4-FFF2-40B4-BE49-F238E27FC236}">
                <a16:creationId xmlns:a16="http://schemas.microsoft.com/office/drawing/2014/main" id="{42667EAA-9951-D476-C52B-2636CCA48565}"/>
              </a:ext>
            </a:extLst>
          </p:cNvPr>
          <p:cNvSpPr/>
          <p:nvPr/>
        </p:nvSpPr>
        <p:spPr>
          <a:xfrm>
            <a:off x="4354286" y="4223657"/>
            <a:ext cx="1556657" cy="72934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4951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AA9B5A5-F73A-F8E1-6960-FB9C0901A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2" y="1417185"/>
            <a:ext cx="9862457" cy="523943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4AF8373-288B-DD4E-CE40-60045F6E1D4A}"/>
              </a:ext>
            </a:extLst>
          </p:cNvPr>
          <p:cNvSpPr txBox="1"/>
          <p:nvPr/>
        </p:nvSpPr>
        <p:spPr>
          <a:xfrm>
            <a:off x="402771" y="250371"/>
            <a:ext cx="10178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Overlock" panose="020B0604020202020204" charset="0"/>
              </a:rPr>
              <a:t>Upload </a:t>
            </a:r>
            <a:r>
              <a:rPr lang="it-IT" sz="2000" dirty="0" err="1">
                <a:latin typeface="Overlock" panose="020B0604020202020204" charset="0"/>
              </a:rPr>
              <a:t>your</a:t>
            </a:r>
            <a:r>
              <a:rPr lang="it-IT" sz="2000" dirty="0">
                <a:latin typeface="Overlock" panose="020B0604020202020204" charset="0"/>
              </a:rPr>
              <a:t> </a:t>
            </a:r>
            <a:r>
              <a:rPr lang="it-IT" sz="2000" dirty="0" err="1">
                <a:latin typeface="Overlock" panose="020B0604020202020204" charset="0"/>
              </a:rPr>
              <a:t>hugging</a:t>
            </a:r>
            <a:r>
              <a:rPr lang="it-IT" sz="2000" dirty="0">
                <a:latin typeface="Overlock" panose="020B0604020202020204" charset="0"/>
              </a:rPr>
              <a:t> face token </a:t>
            </a:r>
            <a:r>
              <a:rPr lang="it-IT" sz="2000" dirty="0" err="1">
                <a:latin typeface="Overlock" panose="020B0604020202020204" charset="0"/>
              </a:rPr>
              <a:t>into</a:t>
            </a:r>
            <a:r>
              <a:rPr lang="it-IT" sz="2000" dirty="0">
                <a:latin typeface="Overlock" panose="020B0604020202020204" charset="0"/>
              </a:rPr>
              <a:t> </a:t>
            </a:r>
            <a:r>
              <a:rPr lang="it-IT" sz="2000" dirty="0" err="1">
                <a:latin typeface="Overlock" panose="020B0604020202020204" charset="0"/>
              </a:rPr>
              <a:t>colaboratory</a:t>
            </a:r>
            <a:r>
              <a:rPr lang="it-IT" sz="2000" dirty="0">
                <a:latin typeface="Overlock" panose="020B0604020202020204" charset="0"/>
              </a:rPr>
              <a:t> in the secret key</a:t>
            </a:r>
          </a:p>
        </p:txBody>
      </p:sp>
      <p:sp>
        <p:nvSpPr>
          <p:cNvPr id="7" name="Freccia in giù 6">
            <a:extLst>
              <a:ext uri="{FF2B5EF4-FFF2-40B4-BE49-F238E27FC236}">
                <a16:creationId xmlns:a16="http://schemas.microsoft.com/office/drawing/2014/main" id="{38BC06C5-5E1F-CA11-7305-1B4747F690FC}"/>
              </a:ext>
            </a:extLst>
          </p:cNvPr>
          <p:cNvSpPr/>
          <p:nvPr/>
        </p:nvSpPr>
        <p:spPr>
          <a:xfrm>
            <a:off x="631371" y="2667000"/>
            <a:ext cx="718458" cy="762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9363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2DD44EB1-6E78-0E21-0BD7-5983C14C4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9" y="1375341"/>
            <a:ext cx="9633857" cy="5117987"/>
          </a:xfrm>
          <a:prstGeom prst="rect">
            <a:avLst/>
          </a:prstGeom>
        </p:spPr>
      </p:pic>
      <p:sp>
        <p:nvSpPr>
          <p:cNvPr id="4" name="Freccia in giù 3">
            <a:extLst>
              <a:ext uri="{FF2B5EF4-FFF2-40B4-BE49-F238E27FC236}">
                <a16:creationId xmlns:a16="http://schemas.microsoft.com/office/drawing/2014/main" id="{FA70710E-C0DE-3579-C8D2-103D5EBC56AF}"/>
              </a:ext>
            </a:extLst>
          </p:cNvPr>
          <p:cNvSpPr/>
          <p:nvPr/>
        </p:nvSpPr>
        <p:spPr>
          <a:xfrm>
            <a:off x="2177143" y="2416629"/>
            <a:ext cx="696686" cy="101237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4776A07-D3F4-351A-3A3F-E8FD41A236AB}"/>
              </a:ext>
            </a:extLst>
          </p:cNvPr>
          <p:cNvSpPr txBox="1"/>
          <p:nvPr/>
        </p:nvSpPr>
        <p:spPr>
          <a:xfrm>
            <a:off x="413657" y="206829"/>
            <a:ext cx="101890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Overlock" panose="020B0604020202020204" charset="0"/>
              </a:rPr>
              <a:t>Select the secret key, </a:t>
            </a:r>
            <a:r>
              <a:rPr lang="it-IT" sz="2000" dirty="0" err="1">
                <a:latin typeface="Overlock" panose="020B0604020202020204" charset="0"/>
              </a:rPr>
              <a:t>enable</a:t>
            </a:r>
            <a:r>
              <a:rPr lang="it-IT" sz="2000" dirty="0">
                <a:latin typeface="Overlock" panose="020B0604020202020204" charset="0"/>
              </a:rPr>
              <a:t> the access to the notebook, input «HF_TOKEN» in the name field and key </a:t>
            </a:r>
            <a:r>
              <a:rPr lang="it-IT" sz="2000" dirty="0" err="1">
                <a:latin typeface="Overlock" panose="020B0604020202020204" charset="0"/>
              </a:rPr>
              <a:t>value</a:t>
            </a:r>
            <a:r>
              <a:rPr lang="it-IT" sz="2000" dirty="0">
                <a:latin typeface="Overlock" panose="020B0604020202020204" charset="0"/>
              </a:rPr>
              <a:t> of </a:t>
            </a:r>
            <a:r>
              <a:rPr lang="it-IT" sz="2000" dirty="0" err="1">
                <a:latin typeface="Overlock" panose="020B0604020202020204" charset="0"/>
              </a:rPr>
              <a:t>your</a:t>
            </a:r>
            <a:r>
              <a:rPr lang="it-IT" sz="2000" dirty="0">
                <a:latin typeface="Overlock" panose="020B0604020202020204" charset="0"/>
              </a:rPr>
              <a:t> token</a:t>
            </a:r>
          </a:p>
        </p:txBody>
      </p:sp>
    </p:spTree>
    <p:extLst>
      <p:ext uri="{BB962C8B-B14F-4D97-AF65-F5344CB8AC3E}">
        <p14:creationId xmlns:p14="http://schemas.microsoft.com/office/powerpoint/2010/main" val="32644415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>
          <a:extLst>
            <a:ext uri="{FF2B5EF4-FFF2-40B4-BE49-F238E27FC236}">
              <a16:creationId xmlns:a16="http://schemas.microsoft.com/office/drawing/2014/main" id="{1B4126FD-2B1F-C1A0-422C-2D4288DDE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>
            <a:extLst>
              <a:ext uri="{FF2B5EF4-FFF2-40B4-BE49-F238E27FC236}">
                <a16:creationId xmlns:a16="http://schemas.microsoft.com/office/drawing/2014/main" id="{542EF7C2-3803-267F-6F7F-135A6E4C1FB2}"/>
              </a:ext>
            </a:extLst>
          </p:cNvPr>
          <p:cNvSpPr txBox="1"/>
          <p:nvPr/>
        </p:nvSpPr>
        <p:spPr>
          <a:xfrm>
            <a:off x="729075" y="441731"/>
            <a:ext cx="4697095" cy="16799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i="1" dirty="0">
                <a:solidFill>
                  <a:srgbClr val="0F2B72"/>
                </a:solidFill>
                <a:latin typeface="Verdana"/>
                <a:cs typeface="Verdana"/>
              </a:rPr>
              <a:t>Helpful</a:t>
            </a:r>
            <a:r>
              <a:rPr sz="2000" b="1" i="1" spc="-120" dirty="0">
                <a:solidFill>
                  <a:srgbClr val="0F2B72"/>
                </a:solidFill>
                <a:latin typeface="Verdana"/>
                <a:cs typeface="Verdana"/>
              </a:rPr>
              <a:t> </a:t>
            </a:r>
            <a:r>
              <a:rPr sz="2000" b="1" i="1" spc="-10" dirty="0">
                <a:solidFill>
                  <a:srgbClr val="0F2B72"/>
                </a:solidFill>
                <a:latin typeface="Verdana"/>
                <a:cs typeface="Verdana"/>
              </a:rPr>
              <a:t>Resources</a:t>
            </a:r>
            <a:endParaRPr sz="2000" dirty="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035"/>
              </a:spcBef>
            </a:pPr>
            <a:endParaRPr sz="2000" dirty="0">
              <a:latin typeface="Verdana"/>
              <a:cs typeface="Verdana"/>
            </a:endParaRPr>
          </a:p>
          <a:p>
            <a:pPr marL="125730">
              <a:lnSpc>
                <a:spcPct val="100000"/>
              </a:lnSpc>
            </a:pPr>
            <a:r>
              <a:rPr sz="2000" u="heavy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User</a:t>
            </a:r>
            <a:r>
              <a:rPr sz="2000" u="heavy" spc="-35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u="heavy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access</a:t>
            </a:r>
            <a:r>
              <a:rPr sz="2000" u="heavy" spc="-25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u="heavy" spc="-10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tokens</a:t>
            </a:r>
            <a:endParaRPr sz="2000" dirty="0">
              <a:solidFill>
                <a:srgbClr val="00B0F0"/>
              </a:solidFill>
              <a:latin typeface="Verdana"/>
              <a:cs typeface="Verdana"/>
            </a:endParaRPr>
          </a:p>
          <a:p>
            <a:pPr marL="125730" marR="5080">
              <a:lnSpc>
                <a:spcPct val="100000"/>
              </a:lnSpc>
            </a:pPr>
            <a:r>
              <a:rPr sz="2000" u="heavy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How</a:t>
            </a:r>
            <a:r>
              <a:rPr sz="2000" u="heavy" spc="-35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u="heavy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</a:t>
            </a:r>
            <a:r>
              <a:rPr sz="2000" u="heavy" spc="-30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u="heavy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use</a:t>
            </a:r>
            <a:r>
              <a:rPr sz="2000" u="heavy" spc="-35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u="heavy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Secrets</a:t>
            </a:r>
            <a:r>
              <a:rPr sz="2000" u="heavy" spc="-30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u="heavy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</a:t>
            </a:r>
            <a:r>
              <a:rPr sz="2000" u="heavy" spc="-35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u="heavy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</a:t>
            </a:r>
            <a:r>
              <a:rPr sz="2000" u="heavy" spc="-30" dirty="0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sz="2000" u="heavy" spc="-10" dirty="0" err="1">
                <a:solidFill>
                  <a:srgbClr val="00B0F0"/>
                </a:solidFill>
                <a:uFill>
                  <a:solidFill>
                    <a:srgbClr val="009999"/>
                  </a:solidFill>
                </a:uFill>
                <a:latin typeface="Verdana"/>
                <a:cs typeface="Verdana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Colab</a:t>
            </a:r>
            <a:r>
              <a:rPr sz="2000" spc="-10" dirty="0">
                <a:solidFill>
                  <a:srgbClr val="00B0F0"/>
                </a:solidFill>
                <a:latin typeface="Verdana"/>
                <a:cs typeface="Verdana"/>
              </a:rPr>
              <a:t> </a:t>
            </a:r>
            <a:r>
              <a:rPr lang="it-IT" sz="2000" dirty="0">
                <a:solidFill>
                  <a:srgbClr val="00B0F0"/>
                </a:solidFill>
                <a:latin typeface="Verdana"/>
                <a:cs typeface="Verdana"/>
              </a:rPr>
              <a:t>https://colab.research.google.com</a:t>
            </a:r>
            <a:endParaRPr sz="2000" dirty="0">
              <a:solidFill>
                <a:srgbClr val="00B0F0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660336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8">
          <a:extLst>
            <a:ext uri="{FF2B5EF4-FFF2-40B4-BE49-F238E27FC236}">
              <a16:creationId xmlns:a16="http://schemas.microsoft.com/office/drawing/2014/main" id="{4CF2C358-F4B4-F518-66E2-D4F11DEDF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d9b2fd2a7_0_0">
            <a:extLst>
              <a:ext uri="{FF2B5EF4-FFF2-40B4-BE49-F238E27FC236}">
                <a16:creationId xmlns:a16="http://schemas.microsoft.com/office/drawing/2014/main" id="{E3C8F049-DE64-FDAA-C016-800E1D7311E2}"/>
              </a:ext>
            </a:extLst>
          </p:cNvPr>
          <p:cNvSpPr txBox="1"/>
          <p:nvPr/>
        </p:nvSpPr>
        <p:spPr>
          <a:xfrm>
            <a:off x="1597693" y="369560"/>
            <a:ext cx="87108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References</a:t>
            </a:r>
            <a:r>
              <a:rPr lang="it-IT" sz="3600" dirty="0">
                <a:solidFill>
                  <a:schemeClr val="bg1"/>
                </a:solidFill>
                <a:latin typeface="Overlock"/>
                <a:ea typeface="Overlock"/>
                <a:cs typeface="Overlock"/>
                <a:sym typeface="Overlock"/>
              </a:rPr>
              <a:t>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bg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6A4E9714-3289-C89E-77CB-7E78B793B55F}"/>
              </a:ext>
            </a:extLst>
          </p:cNvPr>
          <p:cNvSpPr txBox="1"/>
          <p:nvPr/>
        </p:nvSpPr>
        <p:spPr>
          <a:xfrm>
            <a:off x="402771" y="1200516"/>
            <a:ext cx="1138645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0B0F0"/>
                </a:solidFill>
                <a:latin typeface="Overlock" panose="020B0604020202020204"/>
              </a:rPr>
              <a:t>Retrieval-Augmented Generation for Knowledge-Intensive NLP Tasks</a:t>
            </a:r>
          </a:p>
          <a:p>
            <a:r>
              <a:rPr lang="en-US" b="0" i="0" u="sng" dirty="0">
                <a:solidFill>
                  <a:srgbClr val="00B0F0"/>
                </a:solidFill>
                <a:effectLst/>
                <a:latin typeface="Overlock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Attention is All You Need (</a:t>
            </a:r>
            <a:r>
              <a:rPr lang="en-US" b="0" i="0" u="sng" dirty="0" err="1">
                <a:solidFill>
                  <a:srgbClr val="00B0F0"/>
                </a:solidFill>
                <a:effectLst/>
                <a:latin typeface="Overlock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b="0" i="0" u="sng" dirty="0">
                <a:solidFill>
                  <a:srgbClr val="00B0F0"/>
                </a:solidFill>
                <a:effectLst/>
                <a:latin typeface="Overlock" panose="020B06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b="0" i="0" u="sng" dirty="0">
              <a:solidFill>
                <a:srgbClr val="00B0F0"/>
              </a:solidFill>
              <a:effectLst/>
              <a:latin typeface="Overlock" panose="020B0604020202020204"/>
            </a:endParaRPr>
          </a:p>
          <a:p>
            <a:r>
              <a:rPr lang="it-IT" b="0" i="0" u="sng" dirty="0">
                <a:solidFill>
                  <a:srgbClr val="00B0F0"/>
                </a:solidFill>
                <a:effectLst/>
                <a:latin typeface="Overlock" panose="020B0604020202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GPT-1 OpenAI Blog Post</a:t>
            </a:r>
            <a:endParaRPr lang="en-US" u="sng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en-US" i="0" u="sng" dirty="0">
                <a:solidFill>
                  <a:srgbClr val="00B0F0"/>
                </a:solidFill>
                <a:effectLst/>
                <a:latin typeface="Overlock" panose="020B060402020202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BERT: Pre-training of Deep Bidirectional Transformers for Language Understanding (</a:t>
            </a:r>
            <a:r>
              <a:rPr lang="en-US" i="0" u="sng" dirty="0" err="1">
                <a:solidFill>
                  <a:srgbClr val="00B0F0"/>
                </a:solidFill>
                <a:effectLst/>
                <a:latin typeface="Overlock" panose="020B060402020202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i="0" u="sng" dirty="0">
                <a:solidFill>
                  <a:srgbClr val="00B0F0"/>
                </a:solidFill>
                <a:effectLst/>
                <a:latin typeface="Overlock" panose="020B060402020202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u="sng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en-US" i="0" u="sng" dirty="0">
                <a:solidFill>
                  <a:srgbClr val="00B0F0"/>
                </a:solidFill>
                <a:effectLst/>
                <a:latin typeface="Overlock" panose="020B0604020202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Efficient Estimation of Word Representations in Vector Space (</a:t>
            </a:r>
            <a:r>
              <a:rPr lang="en-US" i="0" u="sng" dirty="0" err="1">
                <a:solidFill>
                  <a:srgbClr val="00B0F0"/>
                </a:solidFill>
                <a:effectLst/>
                <a:latin typeface="Overlock" panose="020B0604020202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arXiv</a:t>
            </a:r>
            <a:r>
              <a:rPr lang="en-US" i="0" u="sng" dirty="0">
                <a:solidFill>
                  <a:srgbClr val="00B0F0"/>
                </a:solidFill>
                <a:effectLst/>
                <a:latin typeface="Overlock" panose="020B0604020202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en-US" u="sng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en-US" b="0" i="0" u="sng" dirty="0">
                <a:solidFill>
                  <a:srgbClr val="00B0F0"/>
                </a:solidFill>
                <a:effectLst/>
                <a:latin typeface="Overlock" panose="020B060402020202020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Bag of Words in Python: A Complete Guide</a:t>
            </a:r>
            <a:endParaRPr lang="it-IT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it-IT" dirty="0" err="1">
                <a:solidFill>
                  <a:srgbClr val="00B0F0"/>
                </a:solidFill>
                <a:latin typeface="Overlock" panose="020B0604020202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Embedding</a:t>
            </a:r>
            <a:r>
              <a:rPr lang="it-IT" dirty="0">
                <a:solidFill>
                  <a:srgbClr val="00B0F0"/>
                </a:solidFill>
                <a:latin typeface="Overlock" panose="020B0604020202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_&amp;_</a:t>
            </a:r>
            <a:r>
              <a:rPr lang="it-IT" dirty="0" err="1">
                <a:solidFill>
                  <a:srgbClr val="00B0F0"/>
                </a:solidFill>
                <a:latin typeface="Overlock" panose="020B060402020202020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Vector_Stores</a:t>
            </a:r>
            <a:endParaRPr lang="it-IT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it-IT" dirty="0" err="1">
                <a:solidFill>
                  <a:srgbClr val="00B0F0"/>
                </a:solidFill>
                <a:latin typeface="Overlock" panose="020B0604020202020204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Foundational</a:t>
            </a:r>
            <a:r>
              <a:rPr lang="it-IT" dirty="0">
                <a:solidFill>
                  <a:srgbClr val="00B0F0"/>
                </a:solidFill>
                <a:latin typeface="Overlock" panose="020B0604020202020204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Large Language Models &amp; Text Generation</a:t>
            </a:r>
            <a:endParaRPr lang="it-IT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it-IT" dirty="0">
                <a:solidFill>
                  <a:srgbClr val="00B0F0"/>
                </a:solidFill>
                <a:latin typeface="Overlock" panose="020B0604020202020204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Agents</a:t>
            </a:r>
            <a:endParaRPr lang="it-IT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en-US" dirty="0">
                <a:solidFill>
                  <a:srgbClr val="00B0F0"/>
                </a:solidFill>
                <a:latin typeface="Overlock" panose="020B0604020202020204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AI agents — what they are, and how they'll change the way we work – Source</a:t>
            </a:r>
            <a:endParaRPr lang="en-US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en-US" dirty="0">
                <a:solidFill>
                  <a:srgbClr val="00B0F0"/>
                </a:solidFill>
                <a:latin typeface="Overlock" panose="020B0604020202020204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are AI agents? Definition, examples, and types | Google Cloud</a:t>
            </a:r>
            <a:endParaRPr lang="en-US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en-US" dirty="0" err="1">
                <a:solidFill>
                  <a:srgbClr val="00B0F0"/>
                </a:solidFill>
                <a:latin typeface="Overlock" panose="020B0604020202020204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</a:t>
            </a:r>
            <a:r>
              <a:rPr lang="en-US" dirty="0">
                <a:solidFill>
                  <a:srgbClr val="00B0F0"/>
                </a:solidFill>
                <a:latin typeface="Overlock" panose="020B0604020202020204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/ai-agents-for-beginners: 11 Lessons to Get Started Building AI Agents</a:t>
            </a:r>
            <a:endParaRPr lang="en-US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en-US" dirty="0">
                <a:solidFill>
                  <a:srgbClr val="00B0F0"/>
                </a:solidFill>
                <a:latin typeface="Overlock" panose="020B0604020202020204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What is Agentic RAG | </a:t>
            </a:r>
            <a:r>
              <a:rPr lang="en-US" dirty="0" err="1">
                <a:solidFill>
                  <a:srgbClr val="00B0F0"/>
                </a:solidFill>
                <a:latin typeface="Overlock" panose="020B0604020202020204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Weaviate</a:t>
            </a:r>
            <a:endParaRPr lang="en-US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en-US" dirty="0">
                <a:solidFill>
                  <a:srgbClr val="00B0F0"/>
                </a:solidFill>
                <a:latin typeface="Overlock" panose="020B0604020202020204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RAG, AI Agents, and Agentic RAG: An In-Depth Review and Comparative Analysis | </a:t>
            </a:r>
            <a:r>
              <a:rPr lang="en-US" dirty="0" err="1">
                <a:solidFill>
                  <a:srgbClr val="00B0F0"/>
                </a:solidFill>
                <a:latin typeface="Overlock" panose="020B0604020202020204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DigitalOcean</a:t>
            </a:r>
            <a:endParaRPr lang="it-IT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en-US" dirty="0">
                <a:solidFill>
                  <a:srgbClr val="00B0F0"/>
                </a:solidFill>
                <a:latin typeface="Overlock" panose="020B0604020202020204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[2501.09136] Agentic Retrieval-Augmented Generation: A Survey on Agentic RAG</a:t>
            </a:r>
            <a:endParaRPr lang="en-US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it-IT" dirty="0" err="1">
                <a:solidFill>
                  <a:srgbClr val="00B0F0"/>
                </a:solidFill>
                <a:latin typeface="Overlock" panose="020B0604020202020204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pyautogen</a:t>
            </a:r>
            <a:r>
              <a:rPr lang="it-IT" dirty="0">
                <a:solidFill>
                  <a:srgbClr val="00B0F0"/>
                </a:solidFill>
                <a:latin typeface="Overlock" panose="020B0604020202020204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· </a:t>
            </a:r>
            <a:r>
              <a:rPr lang="it-IT" dirty="0" err="1">
                <a:solidFill>
                  <a:srgbClr val="00B0F0"/>
                </a:solidFill>
                <a:latin typeface="Overlock" panose="020B0604020202020204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PyPI</a:t>
            </a:r>
            <a:endParaRPr lang="it-IT" dirty="0">
              <a:solidFill>
                <a:srgbClr val="00B0F0"/>
              </a:solidFill>
              <a:latin typeface="Overlock" panose="020B0604020202020204"/>
            </a:endParaRPr>
          </a:p>
          <a:p>
            <a:r>
              <a:rPr lang="en-US" dirty="0">
                <a:solidFill>
                  <a:srgbClr val="00B0F0"/>
                </a:solidFill>
                <a:latin typeface="Overlock" panose="020B0604020202020204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[2312.10997] Retrieval-Augmented Generation for Large Language Models: A Survey</a:t>
            </a:r>
            <a:endParaRPr lang="en-US" dirty="0">
              <a:solidFill>
                <a:srgbClr val="00B0F0"/>
              </a:solidFill>
              <a:latin typeface="Overlock" panose="020B0604020202020204"/>
            </a:endParaRPr>
          </a:p>
          <a:p>
            <a:endParaRPr lang="it-IT" dirty="0">
              <a:solidFill>
                <a:srgbClr val="00B0F0"/>
              </a:solidFill>
              <a:latin typeface="Overlock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696805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/>
          <p:nvPr/>
        </p:nvSpPr>
        <p:spPr>
          <a:xfrm>
            <a:off x="295544" y="2162474"/>
            <a:ext cx="1158213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54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Thank you </a:t>
            </a:r>
            <a:endParaRPr/>
          </a:p>
        </p:txBody>
      </p:sp>
      <p:sp>
        <p:nvSpPr>
          <p:cNvPr id="518" name="Google Shape;518;p47"/>
          <p:cNvSpPr txBox="1"/>
          <p:nvPr/>
        </p:nvSpPr>
        <p:spPr>
          <a:xfrm>
            <a:off x="9103772" y="2971800"/>
            <a:ext cx="73342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?</a:t>
            </a:r>
            <a:endParaRPr sz="9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19" name="Google Shape;519;p47"/>
          <p:cNvSpPr txBox="1"/>
          <p:nvPr/>
        </p:nvSpPr>
        <p:spPr>
          <a:xfrm>
            <a:off x="5599635" y="3625890"/>
            <a:ext cx="73342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?</a:t>
            </a:r>
            <a:endParaRPr sz="9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20" name="Google Shape;520;p47"/>
          <p:cNvSpPr txBox="1"/>
          <p:nvPr/>
        </p:nvSpPr>
        <p:spPr>
          <a:xfrm>
            <a:off x="5103541" y="0"/>
            <a:ext cx="73342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?</a:t>
            </a:r>
            <a:endParaRPr sz="9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21" name="Google Shape;521;p47"/>
          <p:cNvSpPr txBox="1"/>
          <p:nvPr/>
        </p:nvSpPr>
        <p:spPr>
          <a:xfrm>
            <a:off x="7770018" y="110909"/>
            <a:ext cx="73342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?</a:t>
            </a:r>
            <a:endParaRPr sz="9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22" name="Google Shape;522;p47"/>
          <p:cNvSpPr txBox="1"/>
          <p:nvPr/>
        </p:nvSpPr>
        <p:spPr>
          <a:xfrm>
            <a:off x="2828925" y="2671970"/>
            <a:ext cx="73342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?</a:t>
            </a:r>
            <a:endParaRPr sz="9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23" name="Google Shape;523;p47"/>
          <p:cNvSpPr txBox="1"/>
          <p:nvPr/>
        </p:nvSpPr>
        <p:spPr>
          <a:xfrm>
            <a:off x="8157894" y="4213830"/>
            <a:ext cx="73342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?</a:t>
            </a:r>
            <a:endParaRPr sz="9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24" name="Google Shape;524;p47"/>
          <p:cNvSpPr txBox="1"/>
          <p:nvPr/>
        </p:nvSpPr>
        <p:spPr>
          <a:xfrm>
            <a:off x="1195522" y="2384292"/>
            <a:ext cx="73342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?</a:t>
            </a:r>
            <a:endParaRPr sz="9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25" name="Google Shape;525;p47"/>
          <p:cNvSpPr txBox="1"/>
          <p:nvPr/>
        </p:nvSpPr>
        <p:spPr>
          <a:xfrm>
            <a:off x="9882456" y="402018"/>
            <a:ext cx="73342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?</a:t>
            </a:r>
            <a:endParaRPr sz="9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26" name="Google Shape;526;p47"/>
          <p:cNvSpPr txBox="1"/>
          <p:nvPr/>
        </p:nvSpPr>
        <p:spPr>
          <a:xfrm>
            <a:off x="3288225" y="221818"/>
            <a:ext cx="733425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96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?</a:t>
            </a:r>
            <a:endParaRPr sz="960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27" name="Google Shape;527;p47"/>
          <p:cNvSpPr txBox="1"/>
          <p:nvPr/>
        </p:nvSpPr>
        <p:spPr>
          <a:xfrm>
            <a:off x="441789" y="4541460"/>
            <a:ext cx="2291137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My </a:t>
            </a:r>
            <a:r>
              <a:rPr lang="it-IT" sz="18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Contacts</a:t>
            </a:r>
            <a:r>
              <a:rPr lang="it-IT" sz="1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:</a:t>
            </a:r>
            <a:endParaRPr dirty="0"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it-IT" sz="1800" u="sng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</a:t>
            </a:r>
            <a:endParaRPr sz="18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it-IT" sz="1800" u="sng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Medium</a:t>
            </a:r>
            <a:endParaRPr sz="18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</a:pPr>
            <a:r>
              <a:rPr lang="it-IT" sz="1800" u="sng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Website</a:t>
            </a:r>
            <a:endParaRPr sz="18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 txBox="1"/>
          <p:nvPr/>
        </p:nvSpPr>
        <p:spPr>
          <a:xfrm>
            <a:off x="2408872" y="187264"/>
            <a:ext cx="71913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Natural Language Processing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The field of AI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focused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on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enabling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b="0" i="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machines to </a:t>
            </a:r>
            <a:r>
              <a:rPr lang="it-IT" sz="2400" b="0" i="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understand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and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interact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with </a:t>
            </a:r>
            <a:r>
              <a:rPr lang="it-IT" sz="2400" b="0" i="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human </a:t>
            </a:r>
            <a:r>
              <a:rPr lang="it-IT" sz="2400" b="0" i="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language</a:t>
            </a:r>
            <a:r>
              <a:rPr lang="it-IT" sz="2400" b="0" i="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b="0" i="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through</a:t>
            </a:r>
            <a:r>
              <a:rPr lang="it-IT" sz="2400" b="0" i="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b="0" i="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computational</a:t>
            </a:r>
            <a:r>
              <a:rPr lang="it-IT" sz="2400" b="0" i="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b="0" i="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methods</a:t>
            </a:r>
            <a:r>
              <a:rPr lang="it-IT" sz="2400" b="0" i="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and </a:t>
            </a:r>
            <a:r>
              <a:rPr lang="it-IT" sz="2400" b="0" i="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algorithms</a:t>
            </a:r>
            <a:r>
              <a:rPr lang="it-IT" sz="2400" b="0" i="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.</a:t>
            </a: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5E42AF-269B-B883-4B49-D792A45B5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514" y="2622951"/>
            <a:ext cx="3821392" cy="382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8A3A2DA-E81F-FDBA-4952-6B0732E16EEF}"/>
              </a:ext>
            </a:extLst>
          </p:cNvPr>
          <p:cNvSpPr txBox="1"/>
          <p:nvPr/>
        </p:nvSpPr>
        <p:spPr>
          <a:xfrm>
            <a:off x="3831771" y="6136566"/>
            <a:ext cx="488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https://deepai.org/machine-learning-model/text2img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/>
          <p:nvPr/>
        </p:nvSpPr>
        <p:spPr>
          <a:xfrm>
            <a:off x="1665514" y="326018"/>
            <a:ext cx="81642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Bag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of Words</a:t>
            </a:r>
            <a:endParaRPr sz="36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The first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approach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for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vector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representation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of text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to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count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the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occurrence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of words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within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document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,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ignoring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grammar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and word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order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.</a:t>
            </a:r>
            <a:endParaRPr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D93CD3E-F29B-6D93-E154-02DE7A3659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486" y="2286475"/>
            <a:ext cx="3690256" cy="369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C8335C3D-8C20-EC47-DAD5-BB51B9F321E3}"/>
              </a:ext>
            </a:extLst>
          </p:cNvPr>
          <p:cNvSpPr txBox="1"/>
          <p:nvPr/>
        </p:nvSpPr>
        <p:spPr>
          <a:xfrm>
            <a:off x="3652157" y="6182902"/>
            <a:ext cx="488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https://deepai.org/machine-learning-model/text2img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7"/>
          <p:cNvSpPr txBox="1"/>
          <p:nvPr/>
        </p:nvSpPr>
        <p:spPr>
          <a:xfrm>
            <a:off x="2209801" y="108305"/>
            <a:ext cx="81642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Word </a:t>
            </a: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Embedding</a:t>
            </a:r>
            <a:endParaRPr sz="36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The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evolution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of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vector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representation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of text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involves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extracting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the semantic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meaning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and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relationships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between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words by mapping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them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into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high-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dimensional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spaces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. </a:t>
            </a:r>
            <a:endParaRPr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3A49F3A-1EBE-2C13-A6DB-212886FC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81" y="1971448"/>
            <a:ext cx="6968218" cy="4485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5A831B-754B-CEAA-BBFD-DEA301B63370}"/>
              </a:ext>
            </a:extLst>
          </p:cNvPr>
          <p:cNvSpPr txBox="1"/>
          <p:nvPr/>
        </p:nvSpPr>
        <p:spPr>
          <a:xfrm>
            <a:off x="3967161" y="6457131"/>
            <a:ext cx="48876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solidFill>
                  <a:schemeClr val="bg1"/>
                </a:solidFill>
              </a:rPr>
              <a:t>https://medium.com/@datasciencemilan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/>
        </p:nvSpPr>
        <p:spPr>
          <a:xfrm>
            <a:off x="2253342" y="206277"/>
            <a:ext cx="81642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Attention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is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all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you</a:t>
            </a: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36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need</a:t>
            </a:r>
            <a:endParaRPr sz="36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The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Attention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mechanism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enables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models to weight the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importance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of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different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words in a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sequence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simultaneously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generating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context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for word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relationships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. </a:t>
            </a:r>
            <a:endParaRPr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8BCAC82-5CF1-9497-6344-13862937B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29" y="2048706"/>
            <a:ext cx="416242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117AB65-7D38-627D-86C3-21BED649579D}"/>
              </a:ext>
            </a:extLst>
          </p:cNvPr>
          <p:cNvSpPr txBox="1"/>
          <p:nvPr/>
        </p:nvSpPr>
        <p:spPr>
          <a:xfrm>
            <a:off x="3733800" y="5982531"/>
            <a:ext cx="5236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The Illustrated Transformer – Jay </a:t>
            </a:r>
            <a:r>
              <a:rPr lang="en-US" dirty="0" err="1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Alammar</a:t>
            </a: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– Visualizing machine learning one concept at a time.</a:t>
            </a:r>
            <a:endParaRPr lang="it-IT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/>
        </p:nvSpPr>
        <p:spPr>
          <a:xfrm>
            <a:off x="942425" y="206425"/>
            <a:ext cx="100101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Large Language Models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breakthrough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in the NLP field, with models like BERT and GPT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trained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on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vast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amount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of text data,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showed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remarkable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abilities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in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understanding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context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and </a:t>
            </a:r>
            <a:r>
              <a:rPr lang="it-IT" sz="2400" dirty="0" err="1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generating</a:t>
            </a:r>
            <a:r>
              <a:rPr lang="it-IT" sz="24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 human-like text. </a:t>
            </a:r>
            <a:endParaRPr dirty="0"/>
          </a:p>
        </p:txBody>
      </p:sp>
      <p:grpSp>
        <p:nvGrpSpPr>
          <p:cNvPr id="141" name="Google Shape;141;p9"/>
          <p:cNvGrpSpPr/>
          <p:nvPr/>
        </p:nvGrpSpPr>
        <p:grpSpPr>
          <a:xfrm>
            <a:off x="1110343" y="2400625"/>
            <a:ext cx="10091057" cy="4057842"/>
            <a:chOff x="0" y="4762"/>
            <a:chExt cx="8127999" cy="5409013"/>
          </a:xfrm>
        </p:grpSpPr>
        <p:sp>
          <p:nvSpPr>
            <p:cNvPr id="142" name="Google Shape;142;p9"/>
            <p:cNvSpPr/>
            <p:nvPr/>
          </p:nvSpPr>
          <p:spPr>
            <a:xfrm>
              <a:off x="3251199" y="4762"/>
              <a:ext cx="4876800" cy="71160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3EA">
                <a:alpha val="89800"/>
              </a:srgbClr>
            </a:solidFill>
            <a:ln w="12700" cap="flat" cmpd="sng">
              <a:solidFill>
                <a:srgbClr val="CCD3E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9"/>
            <p:cNvSpPr txBox="1"/>
            <p:nvPr/>
          </p:nvSpPr>
          <p:spPr>
            <a:xfrm>
              <a:off x="3251199" y="93728"/>
              <a:ext cx="460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t" anchorCtr="0">
              <a:noAutofit/>
            </a:bodyPr>
            <a:lstStyle/>
            <a:p>
              <a:pPr marL="228600" marR="0" lvl="1" indent="-2286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Overlock"/>
                <a:buNone/>
              </a:pPr>
              <a:r>
                <a:rPr lang="it-IT" sz="20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Tokenization</a:t>
              </a:r>
              <a:endParaRPr sz="2000" b="0" i="0" u="none" strike="noStrike" cap="none">
                <a:solidFill>
                  <a:schemeClr val="dk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0" y="4762"/>
              <a:ext cx="3251100" cy="71160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 txBox="1"/>
            <p:nvPr/>
          </p:nvSpPr>
          <p:spPr>
            <a:xfrm>
              <a:off x="34744" y="39506"/>
              <a:ext cx="31818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verlock"/>
                <a:buNone/>
              </a:pPr>
              <a:r>
                <a:rPr lang="it-IT" sz="18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Step 1: Convert words to number (token ids)</a:t>
              </a:r>
              <a:endParaRPr sz="1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46" name="Google Shape;146;p9"/>
            <p:cNvSpPr/>
            <p:nvPr/>
          </p:nvSpPr>
          <p:spPr>
            <a:xfrm>
              <a:off x="3251199" y="787664"/>
              <a:ext cx="4876800" cy="71160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3EA">
                <a:alpha val="89800"/>
              </a:srgbClr>
            </a:solidFill>
            <a:ln w="12700" cap="flat" cmpd="sng">
              <a:solidFill>
                <a:srgbClr val="CCD3E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9"/>
            <p:cNvSpPr txBox="1"/>
            <p:nvPr/>
          </p:nvSpPr>
          <p:spPr>
            <a:xfrm>
              <a:off x="3251199" y="876630"/>
              <a:ext cx="460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t" anchorCtr="0">
              <a:noAutofit/>
            </a:bodyPr>
            <a:lstStyle/>
            <a:p>
              <a:pPr marL="228600" marR="0" lvl="1" indent="-2286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Overlock"/>
                <a:buNone/>
              </a:pPr>
              <a:r>
                <a:rPr lang="it-IT" sz="20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Token Embeddings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0" y="787664"/>
              <a:ext cx="3251100" cy="71160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 txBox="1"/>
            <p:nvPr/>
          </p:nvSpPr>
          <p:spPr>
            <a:xfrm>
              <a:off x="34744" y="822408"/>
              <a:ext cx="31818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verlock"/>
                <a:buNone/>
              </a:pPr>
              <a:r>
                <a:rPr lang="it-IT" sz="1800" dirty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Step 2: </a:t>
              </a:r>
              <a:r>
                <a:rPr lang="it-IT" sz="1800" dirty="0" err="1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Convert</a:t>
              </a:r>
              <a:r>
                <a:rPr lang="it-IT" sz="1800" dirty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 token </a:t>
              </a:r>
              <a:r>
                <a:rPr lang="it-IT" sz="1800" dirty="0" err="1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ids</a:t>
              </a:r>
              <a:r>
                <a:rPr lang="it-IT" sz="1800" dirty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 </a:t>
              </a:r>
              <a:r>
                <a:rPr lang="it-IT" sz="1800" dirty="0" err="1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into</a:t>
              </a:r>
              <a:r>
                <a:rPr lang="it-IT" sz="1800" dirty="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 </a:t>
              </a:r>
              <a:r>
                <a:rPr lang="it-IT" sz="1800" dirty="0" err="1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vector</a:t>
              </a:r>
              <a:endParaRPr sz="18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3251199" y="1570566"/>
              <a:ext cx="4876800" cy="71160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3EA">
                <a:alpha val="89800"/>
              </a:srgbClr>
            </a:solidFill>
            <a:ln w="12700" cap="flat" cmpd="sng">
              <a:solidFill>
                <a:srgbClr val="CCD3E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 txBox="1"/>
            <p:nvPr/>
          </p:nvSpPr>
          <p:spPr>
            <a:xfrm>
              <a:off x="3251199" y="1659532"/>
              <a:ext cx="460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t" anchorCtr="0">
              <a:noAutofit/>
            </a:bodyPr>
            <a:lstStyle/>
            <a:p>
              <a:pPr marL="228600" marR="0" lvl="1" indent="-2286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Overlock"/>
                <a:buNone/>
              </a:pPr>
              <a:r>
                <a:rPr lang="it-IT" sz="20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Positional Embeddings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0" y="1570566"/>
              <a:ext cx="3251100" cy="71160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 txBox="1"/>
            <p:nvPr/>
          </p:nvSpPr>
          <p:spPr>
            <a:xfrm>
              <a:off x="34744" y="1605310"/>
              <a:ext cx="31818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verlock"/>
                <a:buNone/>
              </a:pPr>
              <a:r>
                <a:rPr lang="it-IT" sz="18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Step 3: Calculate the position of each token in the sequence of tokens </a:t>
              </a:r>
              <a:endParaRPr sz="1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3251199" y="2353468"/>
              <a:ext cx="4876800" cy="71160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3EA">
                <a:alpha val="89800"/>
              </a:srgbClr>
            </a:solidFill>
            <a:ln w="12700" cap="flat" cmpd="sng">
              <a:solidFill>
                <a:srgbClr val="CCD3E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 txBox="1"/>
            <p:nvPr/>
          </p:nvSpPr>
          <p:spPr>
            <a:xfrm>
              <a:off x="3251199" y="2442434"/>
              <a:ext cx="460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t" anchorCtr="0">
              <a:noAutofit/>
            </a:bodyPr>
            <a:lstStyle/>
            <a:p>
              <a:pPr marL="228600" marR="0" lvl="1" indent="-2286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Overlock"/>
                <a:buNone/>
              </a:pPr>
              <a:r>
                <a:rPr lang="it-IT" sz="20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Self-Attention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9"/>
            <p:cNvSpPr/>
            <p:nvPr/>
          </p:nvSpPr>
          <p:spPr>
            <a:xfrm>
              <a:off x="0" y="2353468"/>
              <a:ext cx="3251100" cy="71160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9"/>
            <p:cNvSpPr txBox="1"/>
            <p:nvPr/>
          </p:nvSpPr>
          <p:spPr>
            <a:xfrm>
              <a:off x="34744" y="2388212"/>
              <a:ext cx="31818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verlock"/>
                <a:buNone/>
              </a:pPr>
              <a:r>
                <a:rPr lang="it-IT" sz="18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Step 4: Assign weights to every word relative to every other word </a:t>
              </a:r>
              <a:endParaRPr sz="1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58" name="Google Shape;158;p9"/>
            <p:cNvSpPr/>
            <p:nvPr/>
          </p:nvSpPr>
          <p:spPr>
            <a:xfrm>
              <a:off x="3251199" y="3136371"/>
              <a:ext cx="4876800" cy="71160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3EA">
                <a:alpha val="89800"/>
              </a:srgbClr>
            </a:solidFill>
            <a:ln w="12700" cap="flat" cmpd="sng">
              <a:solidFill>
                <a:srgbClr val="CCD3E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9"/>
            <p:cNvSpPr txBox="1"/>
            <p:nvPr/>
          </p:nvSpPr>
          <p:spPr>
            <a:xfrm>
              <a:off x="3251199" y="3225337"/>
              <a:ext cx="460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t" anchorCtr="0">
              <a:noAutofit/>
            </a:bodyPr>
            <a:lstStyle/>
            <a:p>
              <a:pPr marL="228600" marR="0" lvl="1" indent="-2286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Overlock"/>
                <a:buNone/>
              </a:pPr>
              <a:r>
                <a:rPr lang="it-IT" sz="20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Feed-Forward Network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9"/>
            <p:cNvSpPr/>
            <p:nvPr/>
          </p:nvSpPr>
          <p:spPr>
            <a:xfrm>
              <a:off x="0" y="3136371"/>
              <a:ext cx="3251100" cy="71160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9"/>
            <p:cNvSpPr txBox="1"/>
            <p:nvPr/>
          </p:nvSpPr>
          <p:spPr>
            <a:xfrm>
              <a:off x="34744" y="3171115"/>
              <a:ext cx="31818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verlock"/>
                <a:buNone/>
              </a:pPr>
              <a:r>
                <a:rPr lang="it-IT" sz="18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Step 5: Predicts the next word by assigning scores for every word </a:t>
              </a:r>
              <a:endParaRPr sz="1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62" name="Google Shape;162;p9"/>
            <p:cNvSpPr/>
            <p:nvPr/>
          </p:nvSpPr>
          <p:spPr>
            <a:xfrm>
              <a:off x="3251199" y="3919273"/>
              <a:ext cx="4876800" cy="71160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3EA">
                <a:alpha val="89800"/>
              </a:srgbClr>
            </a:solidFill>
            <a:ln w="12700" cap="flat" cmpd="sng">
              <a:solidFill>
                <a:srgbClr val="CCD3E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9"/>
            <p:cNvSpPr txBox="1"/>
            <p:nvPr/>
          </p:nvSpPr>
          <p:spPr>
            <a:xfrm>
              <a:off x="3251199" y="4008239"/>
              <a:ext cx="460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t" anchorCtr="0">
              <a:noAutofit/>
            </a:bodyPr>
            <a:lstStyle/>
            <a:p>
              <a:pPr marL="228600" marR="0" lvl="1" indent="-2286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Overlock"/>
                <a:buNone/>
              </a:pPr>
              <a:r>
                <a:rPr lang="it-IT" sz="20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Softmax Layer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9"/>
            <p:cNvSpPr/>
            <p:nvPr/>
          </p:nvSpPr>
          <p:spPr>
            <a:xfrm>
              <a:off x="0" y="3919273"/>
              <a:ext cx="3251100" cy="71160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9"/>
            <p:cNvSpPr txBox="1"/>
            <p:nvPr/>
          </p:nvSpPr>
          <p:spPr>
            <a:xfrm>
              <a:off x="34744" y="3954017"/>
              <a:ext cx="31818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verlock"/>
                <a:buNone/>
              </a:pPr>
              <a:r>
                <a:rPr lang="it-IT" sz="18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Step 6: Convert scores to probabilities </a:t>
              </a:r>
              <a:endParaRPr sz="1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66" name="Google Shape;166;p9"/>
            <p:cNvSpPr/>
            <p:nvPr/>
          </p:nvSpPr>
          <p:spPr>
            <a:xfrm>
              <a:off x="3251199" y="4702175"/>
              <a:ext cx="4876800" cy="711600"/>
            </a:xfrm>
            <a:prstGeom prst="rightArrow">
              <a:avLst>
                <a:gd name="adj1" fmla="val 75000"/>
                <a:gd name="adj2" fmla="val 50000"/>
              </a:avLst>
            </a:prstGeom>
            <a:solidFill>
              <a:srgbClr val="CCD3EA">
                <a:alpha val="89800"/>
              </a:srgbClr>
            </a:solidFill>
            <a:ln w="12700" cap="flat" cmpd="sng">
              <a:solidFill>
                <a:srgbClr val="CCD3EA">
                  <a:alpha val="89800"/>
                </a:srgbClr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9"/>
            <p:cNvSpPr txBox="1"/>
            <p:nvPr/>
          </p:nvSpPr>
          <p:spPr>
            <a:xfrm>
              <a:off x="3251199" y="4791141"/>
              <a:ext cx="4609800" cy="53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700" tIns="12700" rIns="12700" bIns="12700" anchor="t" anchorCtr="0">
              <a:noAutofit/>
            </a:bodyPr>
            <a:lstStyle/>
            <a:p>
              <a:pPr marL="228600" marR="0" lvl="1" indent="-22860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Overlock"/>
                <a:buNone/>
              </a:pPr>
              <a:r>
                <a:rPr lang="it-IT" sz="2000" b="0" i="0" u="none" strike="noStrike" cap="none">
                  <a:solidFill>
                    <a:schemeClr val="dk1"/>
                  </a:solidFill>
                  <a:latin typeface="Overlock"/>
                  <a:ea typeface="Overlock"/>
                  <a:cs typeface="Overlock"/>
                  <a:sym typeface="Overlock"/>
                </a:rPr>
                <a:t>De-Tokenization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9"/>
            <p:cNvSpPr/>
            <p:nvPr/>
          </p:nvSpPr>
          <p:spPr>
            <a:xfrm>
              <a:off x="0" y="4702175"/>
              <a:ext cx="3251100" cy="71160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9"/>
            <p:cNvSpPr txBox="1"/>
            <p:nvPr/>
          </p:nvSpPr>
          <p:spPr>
            <a:xfrm>
              <a:off x="34744" y="4736919"/>
              <a:ext cx="3181800" cy="64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Overlock"/>
                <a:buNone/>
              </a:pPr>
              <a:r>
                <a:rPr lang="it-IT" sz="1800">
                  <a:solidFill>
                    <a:schemeClr val="lt1"/>
                  </a:solidFill>
                  <a:latin typeface="Overlock"/>
                  <a:ea typeface="Overlock"/>
                  <a:cs typeface="Overlock"/>
                  <a:sym typeface="Overlock"/>
                </a:rPr>
                <a:t>Step 7: Convert token ids into words </a:t>
              </a:r>
              <a:endParaRPr sz="180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463</TotalTime>
  <Words>2036</Words>
  <Application>Microsoft Office PowerPoint</Application>
  <PresentationFormat>Widescreen</PresentationFormat>
  <Paragraphs>244</Paragraphs>
  <Slides>45</Slides>
  <Notes>34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5" baseType="lpstr">
      <vt:lpstr>Aptos</vt:lpstr>
      <vt:lpstr>Aptos Display</vt:lpstr>
      <vt:lpstr>Arial</vt:lpstr>
      <vt:lpstr>Calibri</vt:lpstr>
      <vt:lpstr>Noto Sans Symbols</vt:lpstr>
      <vt:lpstr>Overlock</vt:lpstr>
      <vt:lpstr>Source Sans Pro</vt:lpstr>
      <vt:lpstr>Verdana</vt:lpstr>
      <vt:lpstr>Wingdings</vt:lpstr>
      <vt:lpstr>Tema di Office</vt:lpstr>
      <vt:lpstr>    Building Intelligent Agents with RAG and pyautogen   Claudio Giorgio Giancaterino Bologna, 29 May 2025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claudio giancaterino</dc:creator>
  <cp:lastModifiedBy>claudio giancaterino</cp:lastModifiedBy>
  <cp:revision>23</cp:revision>
  <dcterms:created xsi:type="dcterms:W3CDTF">2025-05-28T07:33:22Z</dcterms:created>
  <dcterms:modified xsi:type="dcterms:W3CDTF">2025-05-28T22:41:20Z</dcterms:modified>
</cp:coreProperties>
</file>